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2"/>
  </p:sldMasterIdLst>
  <p:sldIdLst>
    <p:sldId id="256" r:id="rId3"/>
    <p:sldId id="257" r:id="rId4"/>
    <p:sldId id="275" r:id="rId5"/>
    <p:sldId id="258" r:id="rId6"/>
    <p:sldId id="261" r:id="rId7"/>
    <p:sldId id="262" r:id="rId8"/>
    <p:sldId id="276" r:id="rId9"/>
    <p:sldId id="259" r:id="rId10"/>
    <p:sldId id="263" r:id="rId11"/>
    <p:sldId id="264" r:id="rId12"/>
    <p:sldId id="265" r:id="rId13"/>
    <p:sldId id="277" r:id="rId14"/>
    <p:sldId id="266" r:id="rId15"/>
    <p:sldId id="267" r:id="rId16"/>
    <p:sldId id="268" r:id="rId17"/>
    <p:sldId id="278" r:id="rId18"/>
    <p:sldId id="280" r:id="rId19"/>
    <p:sldId id="281" r:id="rId20"/>
    <p:sldId id="270" r:id="rId21"/>
    <p:sldId id="282" r:id="rId22"/>
    <p:sldId id="283" r:id="rId23"/>
    <p:sldId id="271" r:id="rId24"/>
    <p:sldId id="272" r:id="rId25"/>
    <p:sldId id="273" r:id="rId26"/>
    <p:sldId id="274"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5" d="100"/>
          <a:sy n="95" d="100"/>
        </p:scale>
        <p:origin x="67"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603212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4511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409715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409629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61001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95031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59246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31230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28837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3686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33AC4F5-FA80-4BAD-A51D-A92095428290}" type="datetimeFigureOut">
              <a:rPr kumimoji="1" lang="ja-JP" altLang="en-US" smtClean="0"/>
              <a:t>2018/10/9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39536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C4F5-FA80-4BAD-A51D-A92095428290}" type="datetimeFigureOut">
              <a:rPr kumimoji="1" lang="ja-JP" altLang="en-US" smtClean="0"/>
              <a:t>2018/10/9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45466-A3FF-454A-B5A0-F57E40C14907}" type="slidenum">
              <a:rPr kumimoji="1" lang="ja-JP" altLang="en-US" smtClean="0"/>
              <a:t>‹#›</a:t>
            </a:fld>
            <a:endParaRPr kumimoji="1" lang="ja-JP" altLang="en-US"/>
          </a:p>
        </p:txBody>
      </p:sp>
      <p:pic>
        <p:nvPicPr>
          <p:cNvPr id="7" name="図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9030" y="5555331"/>
            <a:ext cx="1243263" cy="1243263"/>
          </a:xfrm>
          <a:prstGeom prst="rect">
            <a:avLst/>
          </a:prstGeom>
        </p:spPr>
      </p:pic>
      <p:pic>
        <p:nvPicPr>
          <p:cNvPr id="8" name="図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03139" y="5987028"/>
            <a:ext cx="846221" cy="846221"/>
          </a:xfrm>
          <a:prstGeom prst="rect">
            <a:avLst/>
          </a:prstGeom>
        </p:spPr>
      </p:pic>
      <p:pic>
        <p:nvPicPr>
          <p:cNvPr id="9" name="図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674738" y="5987027"/>
            <a:ext cx="846221" cy="846221"/>
          </a:xfrm>
          <a:prstGeom prst="rect">
            <a:avLst/>
          </a:prstGeom>
        </p:spPr>
      </p:pic>
      <p:pic>
        <p:nvPicPr>
          <p:cNvPr id="10" name="図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137992" y="5987025"/>
            <a:ext cx="846221" cy="846221"/>
          </a:xfrm>
          <a:prstGeom prst="rect">
            <a:avLst/>
          </a:prstGeom>
        </p:spPr>
      </p:pic>
      <p:pic>
        <p:nvPicPr>
          <p:cNvPr id="11" name="図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771493" y="5987025"/>
            <a:ext cx="846221" cy="846221"/>
          </a:xfrm>
          <a:prstGeom prst="rect">
            <a:avLst/>
          </a:prstGeom>
        </p:spPr>
      </p:pic>
      <p:pic>
        <p:nvPicPr>
          <p:cNvPr id="12" name="図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392450" y="5987025"/>
            <a:ext cx="846221" cy="846221"/>
          </a:xfrm>
          <a:prstGeom prst="rect">
            <a:avLst/>
          </a:prstGeom>
        </p:spPr>
      </p:pic>
      <p:pic>
        <p:nvPicPr>
          <p:cNvPr id="13" name="図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013407" y="5987025"/>
            <a:ext cx="846221" cy="846221"/>
          </a:xfrm>
          <a:prstGeom prst="rect">
            <a:avLst/>
          </a:prstGeom>
        </p:spPr>
      </p:pic>
      <p:pic>
        <p:nvPicPr>
          <p:cNvPr id="14" name="図 13"/>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685016" y="5987028"/>
            <a:ext cx="811566" cy="811566"/>
          </a:xfrm>
          <a:prstGeom prst="rect">
            <a:avLst/>
          </a:prstGeom>
        </p:spPr>
      </p:pic>
    </p:spTree>
    <p:extLst>
      <p:ext uri="{BB962C8B-B14F-4D97-AF65-F5344CB8AC3E}">
        <p14:creationId xmlns:p14="http://schemas.microsoft.com/office/powerpoint/2010/main" val="281829869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ustomXml" Target="../../customXml/item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442" y="829312"/>
            <a:ext cx="4996810" cy="1401544"/>
          </a:xfrm>
          <a:prstGeom prst="rect">
            <a:avLst/>
          </a:prstGeom>
        </p:spPr>
      </p:pic>
      <p:sp>
        <p:nvSpPr>
          <p:cNvPr id="5" name="テキスト ボックス 4"/>
          <p:cNvSpPr txBox="1"/>
          <p:nvPr/>
        </p:nvSpPr>
        <p:spPr>
          <a:xfrm>
            <a:off x="1748588" y="2574758"/>
            <a:ext cx="8783053" cy="2585323"/>
          </a:xfrm>
          <a:prstGeom prst="rect">
            <a:avLst/>
          </a:prstGeom>
          <a:noFill/>
        </p:spPr>
        <p:txBody>
          <a:bodyPr wrap="square" rtlCol="0">
            <a:spAutoFit/>
          </a:bodyPr>
          <a:lstStyle/>
          <a:p>
            <a:pPr algn="ctr"/>
            <a:r>
              <a:rPr kumimoji="1" lang="ja-JP" altLang="en-US" sz="5400" dirty="0" smtClean="0"/>
              <a:t>チーム</a:t>
            </a:r>
            <a:endParaRPr kumimoji="1" lang="en-US" altLang="ja-JP" sz="5400" dirty="0" smtClean="0"/>
          </a:p>
          <a:p>
            <a:pPr algn="ctr"/>
            <a:r>
              <a:rPr kumimoji="1" lang="en-US" altLang="ja-JP" sz="5400" dirty="0" smtClean="0"/>
              <a:t>First-Penguin</a:t>
            </a:r>
          </a:p>
          <a:p>
            <a:pPr algn="ctr"/>
            <a:r>
              <a:rPr lang="ja-JP" altLang="en-US" sz="5400" dirty="0" smtClean="0"/>
              <a:t>プログラム概要書</a:t>
            </a:r>
            <a:endParaRPr kumimoji="1" lang="ja-JP" altLang="en-US" sz="5400" dirty="0"/>
          </a:p>
        </p:txBody>
      </p:sp>
    </p:spTree>
    <p:extLst>
      <p:ext uri="{BB962C8B-B14F-4D97-AF65-F5344CB8AC3E}">
        <p14:creationId xmlns:p14="http://schemas.microsoft.com/office/powerpoint/2010/main" val="719035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10389" y="446004"/>
            <a:ext cx="10515600" cy="1061954"/>
          </a:xfrm>
        </p:spPr>
        <p:txBody>
          <a:bodyPr>
            <a:normAutofit fontScale="85000" lnSpcReduction="20000"/>
          </a:bodyPr>
          <a:lstStyle/>
          <a:p>
            <a:pPr marL="0" indent="0">
              <a:buNone/>
            </a:pPr>
            <a:r>
              <a:rPr kumimoji="1" lang="ja-JP" altLang="en-US" sz="5200" b="1" dirty="0" smtClean="0"/>
              <a:t>多言語機能</a:t>
            </a:r>
            <a:endParaRPr kumimoji="1" lang="en-US" altLang="ja-JP" sz="5200" b="1" dirty="0" smtClean="0"/>
          </a:p>
          <a:p>
            <a:pPr marL="0" indent="0">
              <a:buNone/>
            </a:pPr>
            <a:r>
              <a:rPr lang="ja-JP" altLang="en-US" sz="3300" dirty="0" smtClean="0"/>
              <a:t>プルダウンで即座に言語変更</a:t>
            </a:r>
            <a:endParaRPr kumimoji="1" lang="ja-JP" altLang="en-US" sz="3300" dirty="0"/>
          </a:p>
        </p:txBody>
      </p:sp>
      <p:pic>
        <p:nvPicPr>
          <p:cNvPr id="7" name="図 6"/>
          <p:cNvPicPr>
            <a:picLocks noChangeAspect="1"/>
          </p:cNvPicPr>
          <p:nvPr/>
        </p:nvPicPr>
        <p:blipFill>
          <a:blip r:embed="rId2"/>
          <a:stretch>
            <a:fillRect/>
          </a:stretch>
        </p:blipFill>
        <p:spPr>
          <a:xfrm>
            <a:off x="1239503" y="1428748"/>
            <a:ext cx="2538413" cy="4438652"/>
          </a:xfrm>
          <a:prstGeom prst="rect">
            <a:avLst/>
          </a:prstGeom>
        </p:spPr>
      </p:pic>
      <p:pic>
        <p:nvPicPr>
          <p:cNvPr id="8" name="図 7"/>
          <p:cNvPicPr>
            <a:picLocks noChangeAspect="1"/>
          </p:cNvPicPr>
          <p:nvPr/>
        </p:nvPicPr>
        <p:blipFill>
          <a:blip r:embed="rId3"/>
          <a:stretch>
            <a:fillRect/>
          </a:stretch>
        </p:blipFill>
        <p:spPr>
          <a:xfrm>
            <a:off x="4863265" y="1423993"/>
            <a:ext cx="2524123" cy="4443407"/>
          </a:xfrm>
          <a:prstGeom prst="rect">
            <a:avLst/>
          </a:prstGeom>
        </p:spPr>
      </p:pic>
      <p:pic>
        <p:nvPicPr>
          <p:cNvPr id="5" name="図 4"/>
          <p:cNvPicPr>
            <a:picLocks noChangeAspect="1"/>
          </p:cNvPicPr>
          <p:nvPr/>
        </p:nvPicPr>
        <p:blipFill>
          <a:blip r:embed="rId4"/>
          <a:stretch>
            <a:fillRect/>
          </a:stretch>
        </p:blipFill>
        <p:spPr>
          <a:xfrm>
            <a:off x="8472737" y="1428748"/>
            <a:ext cx="2500041" cy="4438652"/>
          </a:xfrm>
          <a:prstGeom prst="rect">
            <a:avLst/>
          </a:prstGeom>
        </p:spPr>
      </p:pic>
    </p:spTree>
    <p:extLst>
      <p:ext uri="{BB962C8B-B14F-4D97-AF65-F5344CB8AC3E}">
        <p14:creationId xmlns:p14="http://schemas.microsoft.com/office/powerpoint/2010/main" val="303329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85800" y="285582"/>
            <a:ext cx="10515600" cy="563436"/>
          </a:xfrm>
        </p:spPr>
        <p:txBody>
          <a:bodyPr>
            <a:noAutofit/>
          </a:bodyPr>
          <a:lstStyle/>
          <a:p>
            <a:pPr marL="0" indent="0">
              <a:buNone/>
            </a:pPr>
            <a:r>
              <a:rPr kumimoji="1" lang="ja-JP" altLang="en-US" sz="4800" b="1" dirty="0" smtClean="0"/>
              <a:t>天気予報ページの実装</a:t>
            </a:r>
            <a:endParaRPr kumimoji="1" lang="en-US" altLang="ja-JP" sz="4800" b="1" dirty="0" smtClean="0"/>
          </a:p>
        </p:txBody>
      </p:sp>
      <p:sp>
        <p:nvSpPr>
          <p:cNvPr id="6" name="テキスト ボックス 5"/>
          <p:cNvSpPr txBox="1"/>
          <p:nvPr/>
        </p:nvSpPr>
        <p:spPr>
          <a:xfrm>
            <a:off x="857904" y="1015871"/>
            <a:ext cx="9015663" cy="954107"/>
          </a:xfrm>
          <a:prstGeom prst="rect">
            <a:avLst/>
          </a:prstGeom>
          <a:noFill/>
        </p:spPr>
        <p:txBody>
          <a:bodyPr wrap="square" rtlCol="0">
            <a:spAutoFit/>
          </a:bodyPr>
          <a:lstStyle/>
          <a:p>
            <a:r>
              <a:rPr kumimoji="1" lang="ja-JP" altLang="en-US" sz="2800" dirty="0" smtClean="0"/>
              <a:t>天気ページから現在地を選ぶことによって、</a:t>
            </a:r>
            <a:endParaRPr kumimoji="1" lang="en-US" altLang="ja-JP" sz="2800" dirty="0" smtClean="0"/>
          </a:p>
          <a:p>
            <a:r>
              <a:rPr kumimoji="1" lang="ja-JP" altLang="en-US" sz="2800" dirty="0" smtClean="0"/>
              <a:t>現在の天気から明後日までの天気・気温を一覧表示</a:t>
            </a:r>
            <a:endParaRPr kumimoji="1" lang="ja-JP" altLang="en-US" sz="2800" dirty="0"/>
          </a:p>
        </p:txBody>
      </p:sp>
      <p:pic>
        <p:nvPicPr>
          <p:cNvPr id="8" name="図 7"/>
          <p:cNvPicPr>
            <a:picLocks noChangeAspect="1"/>
          </p:cNvPicPr>
          <p:nvPr/>
        </p:nvPicPr>
        <p:blipFill>
          <a:blip r:embed="rId2"/>
          <a:stretch>
            <a:fillRect/>
          </a:stretch>
        </p:blipFill>
        <p:spPr>
          <a:xfrm>
            <a:off x="1097881" y="2136580"/>
            <a:ext cx="2551698" cy="3827546"/>
          </a:xfrm>
          <a:prstGeom prst="rect">
            <a:avLst/>
          </a:prstGeom>
        </p:spPr>
      </p:pic>
      <p:pic>
        <p:nvPicPr>
          <p:cNvPr id="9" name="図 8"/>
          <p:cNvPicPr>
            <a:picLocks noChangeAspect="1"/>
          </p:cNvPicPr>
          <p:nvPr/>
        </p:nvPicPr>
        <p:blipFill>
          <a:blip r:embed="rId3"/>
          <a:stretch>
            <a:fillRect/>
          </a:stretch>
        </p:blipFill>
        <p:spPr>
          <a:xfrm>
            <a:off x="4726405" y="2136831"/>
            <a:ext cx="2504674" cy="3827295"/>
          </a:xfrm>
          <a:prstGeom prst="rect">
            <a:avLst/>
          </a:prstGeom>
        </p:spPr>
      </p:pic>
      <p:pic>
        <p:nvPicPr>
          <p:cNvPr id="10" name="図 9"/>
          <p:cNvPicPr>
            <a:picLocks noChangeAspect="1"/>
          </p:cNvPicPr>
          <p:nvPr/>
        </p:nvPicPr>
        <p:blipFill>
          <a:blip r:embed="rId4"/>
          <a:stretch>
            <a:fillRect/>
          </a:stretch>
        </p:blipFill>
        <p:spPr>
          <a:xfrm>
            <a:off x="8250906" y="2136830"/>
            <a:ext cx="2506878" cy="3827295"/>
          </a:xfrm>
          <a:prstGeom prst="rect">
            <a:avLst/>
          </a:prstGeom>
        </p:spPr>
      </p:pic>
    </p:spTree>
    <p:extLst>
      <p:ext uri="{BB962C8B-B14F-4D97-AF65-F5344CB8AC3E}">
        <p14:creationId xmlns:p14="http://schemas.microsoft.com/office/powerpoint/2010/main" val="2289979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5703" y="1260559"/>
            <a:ext cx="10515600" cy="2852737"/>
          </a:xfrm>
        </p:spPr>
        <p:txBody>
          <a:bodyPr>
            <a:normAutofit/>
          </a:bodyPr>
          <a:lstStyle/>
          <a:p>
            <a:pPr algn="ctr"/>
            <a:r>
              <a:rPr kumimoji="1" lang="ja-JP" altLang="en-US" sz="9600" b="1" dirty="0" smtClean="0"/>
              <a:t>使い方</a:t>
            </a:r>
            <a:endParaRPr kumimoji="1" lang="ja-JP" altLang="en-US" sz="9600" b="1" dirty="0"/>
          </a:p>
        </p:txBody>
      </p:sp>
    </p:spTree>
    <p:extLst>
      <p:ext uri="{BB962C8B-B14F-4D97-AF65-F5344CB8AC3E}">
        <p14:creationId xmlns:p14="http://schemas.microsoft.com/office/powerpoint/2010/main" val="938316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ln>
            <a:solidFill>
              <a:schemeClr val="bg1"/>
            </a:solidFill>
          </a:ln>
        </p:spPr>
        <p:txBody>
          <a:bodyPr/>
          <a:lstStyle/>
          <a:p>
            <a:r>
              <a:rPr kumimoji="1" lang="ja-JP" altLang="en-US" b="1" dirty="0" smtClean="0"/>
              <a:t>使い方　</a:t>
            </a:r>
            <a:r>
              <a:rPr kumimoji="1" lang="en-US" altLang="ja-JP" b="1" dirty="0" smtClean="0"/>
              <a:t>– Main</a:t>
            </a:r>
            <a:r>
              <a:rPr kumimoji="1" lang="ja-JP" altLang="en-US" b="1" dirty="0" smtClean="0"/>
              <a:t>ページ </a:t>
            </a:r>
            <a:r>
              <a:rPr kumimoji="1" lang="en-US" altLang="ja-JP" b="1" dirty="0" smtClean="0"/>
              <a:t>-</a:t>
            </a:r>
            <a:endParaRPr kumimoji="1" lang="ja-JP" altLang="en-US" b="1" dirty="0"/>
          </a:p>
        </p:txBody>
      </p:sp>
      <p:pic>
        <p:nvPicPr>
          <p:cNvPr id="4" name="図 3"/>
          <p:cNvPicPr>
            <a:picLocks noChangeAspect="1"/>
          </p:cNvPicPr>
          <p:nvPr/>
        </p:nvPicPr>
        <p:blipFill>
          <a:blip r:embed="rId2"/>
          <a:stretch>
            <a:fillRect/>
          </a:stretch>
        </p:blipFill>
        <p:spPr>
          <a:xfrm>
            <a:off x="1581004" y="1483895"/>
            <a:ext cx="2407407" cy="4298282"/>
          </a:xfrm>
          <a:prstGeom prst="rect">
            <a:avLst/>
          </a:prstGeom>
        </p:spPr>
      </p:pic>
      <p:sp>
        <p:nvSpPr>
          <p:cNvPr id="5" name="楕円 4"/>
          <p:cNvSpPr/>
          <p:nvPr/>
        </p:nvSpPr>
        <p:spPr>
          <a:xfrm>
            <a:off x="1581004" y="1483895"/>
            <a:ext cx="1507958" cy="425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3374770" y="1610039"/>
            <a:ext cx="723989" cy="1612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1756609" y="3633036"/>
            <a:ext cx="898359" cy="897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2969883" y="3648577"/>
            <a:ext cx="928348" cy="8823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p:cNvSpPr/>
          <p:nvPr/>
        </p:nvSpPr>
        <p:spPr>
          <a:xfrm>
            <a:off x="1756609" y="4652211"/>
            <a:ext cx="898359" cy="9304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p:cNvSpPr/>
          <p:nvPr/>
        </p:nvSpPr>
        <p:spPr>
          <a:xfrm>
            <a:off x="2910596" y="4724400"/>
            <a:ext cx="928348" cy="858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p:nvPr/>
        </p:nvCxnSpPr>
        <p:spPr>
          <a:xfrm flipH="1">
            <a:off x="3838945" y="1690687"/>
            <a:ext cx="749097" cy="6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1195137" y="1690687"/>
            <a:ext cx="6978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1195137" y="4081964"/>
            <a:ext cx="778042" cy="77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1259305" y="5153526"/>
            <a:ext cx="7940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577389" y="4081964"/>
            <a:ext cx="7379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a:off x="3545305" y="5117432"/>
            <a:ext cx="6681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828501" y="1509155"/>
            <a:ext cx="513348" cy="369332"/>
          </a:xfrm>
          <a:prstGeom prst="rect">
            <a:avLst/>
          </a:prstGeom>
          <a:noFill/>
        </p:spPr>
        <p:txBody>
          <a:bodyPr wrap="square" rtlCol="0">
            <a:spAutoFit/>
          </a:bodyPr>
          <a:lstStyle/>
          <a:p>
            <a:r>
              <a:rPr kumimoji="1" lang="ja-JP" altLang="en-US" dirty="0" smtClean="0">
                <a:solidFill>
                  <a:srgbClr val="FF0000"/>
                </a:solidFill>
              </a:rPr>
              <a:t>①</a:t>
            </a:r>
            <a:endParaRPr kumimoji="1" lang="ja-JP" altLang="en-US" dirty="0">
              <a:solidFill>
                <a:srgbClr val="FF0000"/>
              </a:solidFill>
            </a:endParaRPr>
          </a:p>
        </p:txBody>
      </p:sp>
      <p:sp>
        <p:nvSpPr>
          <p:cNvPr id="29" name="テキスト ボックス 28"/>
          <p:cNvSpPr txBox="1"/>
          <p:nvPr/>
        </p:nvSpPr>
        <p:spPr>
          <a:xfrm>
            <a:off x="4530688" y="1531658"/>
            <a:ext cx="401053" cy="369332"/>
          </a:xfrm>
          <a:prstGeom prst="rect">
            <a:avLst/>
          </a:prstGeom>
          <a:noFill/>
        </p:spPr>
        <p:txBody>
          <a:bodyPr wrap="square" rtlCol="0">
            <a:spAutoFit/>
          </a:bodyPr>
          <a:lstStyle/>
          <a:p>
            <a:r>
              <a:rPr kumimoji="1" lang="ja-JP" altLang="en-US" dirty="0" smtClean="0">
                <a:solidFill>
                  <a:srgbClr val="FF0000"/>
                </a:solidFill>
              </a:rPr>
              <a:t>②</a:t>
            </a:r>
            <a:endParaRPr kumimoji="1" lang="ja-JP" altLang="en-US" dirty="0">
              <a:solidFill>
                <a:srgbClr val="FF0000"/>
              </a:solidFill>
            </a:endParaRPr>
          </a:p>
        </p:txBody>
      </p:sp>
      <p:sp>
        <p:nvSpPr>
          <p:cNvPr id="30" name="テキスト ボックス 29"/>
          <p:cNvSpPr txBox="1"/>
          <p:nvPr/>
        </p:nvSpPr>
        <p:spPr>
          <a:xfrm>
            <a:off x="831119" y="3905069"/>
            <a:ext cx="371301" cy="369332"/>
          </a:xfrm>
          <a:prstGeom prst="rect">
            <a:avLst/>
          </a:prstGeom>
          <a:noFill/>
        </p:spPr>
        <p:txBody>
          <a:bodyPr wrap="square" rtlCol="0">
            <a:spAutoFit/>
          </a:bodyPr>
          <a:lstStyle/>
          <a:p>
            <a:r>
              <a:rPr kumimoji="1" lang="ja-JP" altLang="en-US" dirty="0" smtClean="0">
                <a:solidFill>
                  <a:srgbClr val="FF0000"/>
                </a:solidFill>
              </a:rPr>
              <a:t>③</a:t>
            </a:r>
            <a:endParaRPr kumimoji="1" lang="ja-JP" altLang="en-US" dirty="0">
              <a:solidFill>
                <a:srgbClr val="FF0000"/>
              </a:solidFill>
            </a:endParaRPr>
          </a:p>
        </p:txBody>
      </p:sp>
      <p:sp>
        <p:nvSpPr>
          <p:cNvPr id="31" name="テキスト ボックス 30"/>
          <p:cNvSpPr txBox="1"/>
          <p:nvPr/>
        </p:nvSpPr>
        <p:spPr>
          <a:xfrm>
            <a:off x="4244198" y="3905069"/>
            <a:ext cx="351719" cy="369332"/>
          </a:xfrm>
          <a:prstGeom prst="rect">
            <a:avLst/>
          </a:prstGeom>
          <a:noFill/>
        </p:spPr>
        <p:txBody>
          <a:bodyPr wrap="square" rtlCol="0">
            <a:spAutoFit/>
          </a:bodyPr>
          <a:lstStyle/>
          <a:p>
            <a:r>
              <a:rPr kumimoji="1" lang="ja-JP" altLang="en-US" dirty="0" smtClean="0">
                <a:solidFill>
                  <a:srgbClr val="FF0000"/>
                </a:solidFill>
              </a:rPr>
              <a:t>④</a:t>
            </a:r>
            <a:endParaRPr kumimoji="1" lang="ja-JP" altLang="en-US" dirty="0">
              <a:solidFill>
                <a:srgbClr val="FF0000"/>
              </a:solidFill>
            </a:endParaRPr>
          </a:p>
        </p:txBody>
      </p:sp>
      <p:sp>
        <p:nvSpPr>
          <p:cNvPr id="32" name="テキスト ボックス 31"/>
          <p:cNvSpPr txBox="1"/>
          <p:nvPr/>
        </p:nvSpPr>
        <p:spPr>
          <a:xfrm>
            <a:off x="916089" y="4968860"/>
            <a:ext cx="430804" cy="369332"/>
          </a:xfrm>
          <a:prstGeom prst="rect">
            <a:avLst/>
          </a:prstGeom>
          <a:noFill/>
        </p:spPr>
        <p:txBody>
          <a:bodyPr wrap="square" rtlCol="0">
            <a:spAutoFit/>
          </a:bodyPr>
          <a:lstStyle/>
          <a:p>
            <a:r>
              <a:rPr kumimoji="1" lang="ja-JP" altLang="en-US" dirty="0" smtClean="0">
                <a:solidFill>
                  <a:srgbClr val="FF0000"/>
                </a:solidFill>
              </a:rPr>
              <a:t>⑤</a:t>
            </a:r>
            <a:endParaRPr kumimoji="1" lang="ja-JP" altLang="en-US" dirty="0">
              <a:solidFill>
                <a:srgbClr val="FF0000"/>
              </a:solidFill>
            </a:endParaRPr>
          </a:p>
        </p:txBody>
      </p:sp>
      <p:sp>
        <p:nvSpPr>
          <p:cNvPr id="33" name="テキスト ボックス 32"/>
          <p:cNvSpPr txBox="1"/>
          <p:nvPr/>
        </p:nvSpPr>
        <p:spPr>
          <a:xfrm>
            <a:off x="4153423" y="4968860"/>
            <a:ext cx="229614" cy="369332"/>
          </a:xfrm>
          <a:prstGeom prst="rect">
            <a:avLst/>
          </a:prstGeom>
          <a:noFill/>
        </p:spPr>
        <p:txBody>
          <a:bodyPr wrap="square" rtlCol="0">
            <a:spAutoFit/>
          </a:bodyPr>
          <a:lstStyle/>
          <a:p>
            <a:r>
              <a:rPr kumimoji="1" lang="ja-JP" altLang="en-US" dirty="0" smtClean="0">
                <a:solidFill>
                  <a:srgbClr val="FF0000"/>
                </a:solidFill>
              </a:rPr>
              <a:t>⑥</a:t>
            </a:r>
            <a:endParaRPr kumimoji="1" lang="ja-JP" altLang="en-US" dirty="0">
              <a:solidFill>
                <a:srgbClr val="FF0000"/>
              </a:solidFill>
            </a:endParaRPr>
          </a:p>
        </p:txBody>
      </p:sp>
      <p:sp>
        <p:nvSpPr>
          <p:cNvPr id="34" name="テキスト ボックス 33"/>
          <p:cNvSpPr txBox="1"/>
          <p:nvPr/>
        </p:nvSpPr>
        <p:spPr>
          <a:xfrm>
            <a:off x="6096000" y="1704292"/>
            <a:ext cx="5173579" cy="3785652"/>
          </a:xfrm>
          <a:prstGeom prst="rect">
            <a:avLst/>
          </a:prstGeom>
          <a:noFill/>
        </p:spPr>
        <p:txBody>
          <a:bodyPr wrap="square" rtlCol="0">
            <a:spAutoFit/>
          </a:bodyPr>
          <a:lstStyle/>
          <a:p>
            <a:r>
              <a:rPr kumimoji="1" lang="ja-JP" altLang="en-US" sz="2000" dirty="0" smtClean="0">
                <a:solidFill>
                  <a:srgbClr val="FF0000"/>
                </a:solidFill>
              </a:rPr>
              <a:t>①</a:t>
            </a:r>
            <a:r>
              <a:rPr kumimoji="1" lang="en-US" altLang="ja-JP" sz="2000" dirty="0" smtClean="0">
                <a:solidFill>
                  <a:srgbClr val="FF0000"/>
                </a:solidFill>
              </a:rPr>
              <a:t>Main</a:t>
            </a:r>
            <a:r>
              <a:rPr kumimoji="1" lang="ja-JP" altLang="en-US" sz="2000" dirty="0" smtClean="0">
                <a:solidFill>
                  <a:srgbClr val="FF0000"/>
                </a:solidFill>
              </a:rPr>
              <a:t>ボタン</a:t>
            </a:r>
            <a:endParaRPr kumimoji="1" lang="en-US" altLang="ja-JP" sz="2000" dirty="0" smtClean="0">
              <a:solidFill>
                <a:srgbClr val="FF0000"/>
              </a:solidFill>
            </a:endParaRPr>
          </a:p>
          <a:p>
            <a:r>
              <a:rPr lang="ja-JP" altLang="en-US" sz="2000" dirty="0">
                <a:solidFill>
                  <a:srgbClr val="FF0000"/>
                </a:solidFill>
              </a:rPr>
              <a:t>　</a:t>
            </a:r>
            <a:r>
              <a:rPr lang="ja-JP" altLang="en-US" sz="2000" dirty="0" smtClean="0"/>
              <a:t>どの画面からでも</a:t>
            </a:r>
            <a:r>
              <a:rPr lang="en-US" altLang="ja-JP" sz="2000" dirty="0" smtClean="0"/>
              <a:t>Main</a:t>
            </a:r>
            <a:r>
              <a:rPr lang="ja-JP" altLang="en-US" sz="2000" dirty="0" smtClean="0"/>
              <a:t>ページに戻ります</a:t>
            </a:r>
            <a:endParaRPr lang="en-US" altLang="ja-JP" sz="2000" dirty="0" smtClean="0"/>
          </a:p>
          <a:p>
            <a:endParaRPr kumimoji="1" lang="en-US" altLang="ja-JP" sz="2000" dirty="0"/>
          </a:p>
          <a:p>
            <a:r>
              <a:rPr lang="ja-JP" altLang="en-US" sz="2000" dirty="0" smtClean="0">
                <a:solidFill>
                  <a:srgbClr val="FF0000"/>
                </a:solidFill>
              </a:rPr>
              <a:t>②言語選択プルダウン</a:t>
            </a:r>
            <a:endParaRPr lang="en-US" altLang="ja-JP" sz="2000" dirty="0" smtClean="0">
              <a:solidFill>
                <a:srgbClr val="FF0000"/>
              </a:solidFill>
            </a:endParaRPr>
          </a:p>
          <a:p>
            <a:endParaRPr kumimoji="1" lang="en-US" altLang="ja-JP" sz="2000" dirty="0">
              <a:solidFill>
                <a:srgbClr val="FF0000"/>
              </a:solidFill>
            </a:endParaRPr>
          </a:p>
          <a:p>
            <a:r>
              <a:rPr lang="ja-JP" altLang="en-US" sz="2000" dirty="0" smtClean="0">
                <a:solidFill>
                  <a:srgbClr val="FF0000"/>
                </a:solidFill>
              </a:rPr>
              <a:t>③カメラ起動ボタン</a:t>
            </a:r>
            <a:endParaRPr lang="en-US" altLang="ja-JP" sz="2000" dirty="0" smtClean="0">
              <a:solidFill>
                <a:srgbClr val="FF0000"/>
              </a:solidFill>
            </a:endParaRPr>
          </a:p>
          <a:p>
            <a:endParaRPr kumimoji="1" lang="en-US" altLang="ja-JP" sz="2000" dirty="0">
              <a:solidFill>
                <a:srgbClr val="FF0000"/>
              </a:solidFill>
            </a:endParaRPr>
          </a:p>
          <a:p>
            <a:r>
              <a:rPr lang="ja-JP" altLang="en-US" sz="2000" dirty="0" smtClean="0">
                <a:solidFill>
                  <a:srgbClr val="FF0000"/>
                </a:solidFill>
              </a:rPr>
              <a:t>④ライブラリーボタン</a:t>
            </a:r>
            <a:endParaRPr lang="en-US" altLang="ja-JP" sz="2000" dirty="0" smtClean="0">
              <a:solidFill>
                <a:srgbClr val="FF0000"/>
              </a:solidFill>
            </a:endParaRPr>
          </a:p>
          <a:p>
            <a:endParaRPr kumimoji="1" lang="en-US" altLang="ja-JP" sz="2000" dirty="0">
              <a:solidFill>
                <a:srgbClr val="FF0000"/>
              </a:solidFill>
            </a:endParaRPr>
          </a:p>
          <a:p>
            <a:r>
              <a:rPr lang="ja-JP" altLang="en-US" sz="2000" dirty="0" smtClean="0">
                <a:solidFill>
                  <a:srgbClr val="FF0000"/>
                </a:solidFill>
              </a:rPr>
              <a:t>⑤天気予報ボタン</a:t>
            </a:r>
            <a:endParaRPr lang="en-US" altLang="ja-JP" sz="2000" dirty="0" smtClean="0">
              <a:solidFill>
                <a:srgbClr val="FF0000"/>
              </a:solidFill>
            </a:endParaRPr>
          </a:p>
          <a:p>
            <a:endParaRPr kumimoji="1" lang="en-US" altLang="ja-JP" sz="2000" dirty="0">
              <a:solidFill>
                <a:srgbClr val="FF0000"/>
              </a:solidFill>
            </a:endParaRPr>
          </a:p>
          <a:p>
            <a:r>
              <a:rPr lang="ja-JP" altLang="en-US" sz="2000" dirty="0" smtClean="0">
                <a:solidFill>
                  <a:srgbClr val="FF0000"/>
                </a:solidFill>
              </a:rPr>
              <a:t>⑥使い方ボタン</a:t>
            </a:r>
            <a:endParaRPr kumimoji="1" lang="ja-JP" altLang="en-US" sz="2000" dirty="0">
              <a:solidFill>
                <a:srgbClr val="FF0000"/>
              </a:solidFill>
            </a:endParaRPr>
          </a:p>
        </p:txBody>
      </p:sp>
    </p:spTree>
    <p:extLst>
      <p:ext uri="{BB962C8B-B14F-4D97-AF65-F5344CB8AC3E}">
        <p14:creationId xmlns:p14="http://schemas.microsoft.com/office/powerpoint/2010/main" val="3280637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t>使い方 </a:t>
            </a:r>
            <a:r>
              <a:rPr lang="en-US" altLang="ja-JP" b="1" dirty="0" smtClean="0"/>
              <a:t>– Library</a:t>
            </a:r>
            <a:r>
              <a:rPr lang="ja-JP" altLang="en-US" b="1" dirty="0" smtClean="0"/>
              <a:t>ページ </a:t>
            </a:r>
            <a:r>
              <a:rPr lang="en-US" altLang="ja-JP" b="1" dirty="0" smtClean="0"/>
              <a:t>-</a:t>
            </a:r>
            <a:endParaRPr kumimoji="1" lang="ja-JP" altLang="en-US" b="1" dirty="0"/>
          </a:p>
        </p:txBody>
      </p:sp>
      <p:sp>
        <p:nvSpPr>
          <p:cNvPr id="5" name="テキスト ボックス 4"/>
          <p:cNvSpPr txBox="1"/>
          <p:nvPr/>
        </p:nvSpPr>
        <p:spPr>
          <a:xfrm>
            <a:off x="155659" y="1612027"/>
            <a:ext cx="6028574" cy="461665"/>
          </a:xfrm>
          <a:prstGeom prst="rect">
            <a:avLst/>
          </a:prstGeom>
          <a:noFill/>
        </p:spPr>
        <p:txBody>
          <a:bodyPr wrap="square" rtlCol="0">
            <a:spAutoFit/>
          </a:bodyPr>
          <a:lstStyle/>
          <a:p>
            <a:r>
              <a:rPr kumimoji="1" lang="ja-JP" altLang="en-US" sz="2400" dirty="0" smtClean="0"/>
              <a:t>タブをタッチすることでカテゴリ切り替え</a:t>
            </a:r>
            <a:endParaRPr kumimoji="1" lang="en-US" altLang="ja-JP" sz="2400" dirty="0" smtClean="0"/>
          </a:p>
        </p:txBody>
      </p:sp>
      <p:pic>
        <p:nvPicPr>
          <p:cNvPr id="6" name="図 5"/>
          <p:cNvPicPr>
            <a:picLocks noChangeAspect="1"/>
          </p:cNvPicPr>
          <p:nvPr/>
        </p:nvPicPr>
        <p:blipFill>
          <a:blip r:embed="rId2"/>
          <a:stretch>
            <a:fillRect/>
          </a:stretch>
        </p:blipFill>
        <p:spPr>
          <a:xfrm>
            <a:off x="284997" y="2350169"/>
            <a:ext cx="3369406" cy="2870685"/>
          </a:xfrm>
          <a:prstGeom prst="rect">
            <a:avLst/>
          </a:prstGeom>
        </p:spPr>
      </p:pic>
      <p:pic>
        <p:nvPicPr>
          <p:cNvPr id="7" name="図 6"/>
          <p:cNvPicPr>
            <a:picLocks noChangeAspect="1"/>
          </p:cNvPicPr>
          <p:nvPr/>
        </p:nvPicPr>
        <p:blipFill>
          <a:blip r:embed="rId3"/>
          <a:stretch>
            <a:fillRect/>
          </a:stretch>
        </p:blipFill>
        <p:spPr>
          <a:xfrm>
            <a:off x="3654403" y="2422358"/>
            <a:ext cx="3556261" cy="2678910"/>
          </a:xfrm>
          <a:prstGeom prst="rect">
            <a:avLst/>
          </a:prstGeom>
        </p:spPr>
      </p:pic>
      <p:sp>
        <p:nvSpPr>
          <p:cNvPr id="8" name="楕円 7"/>
          <p:cNvSpPr/>
          <p:nvPr/>
        </p:nvSpPr>
        <p:spPr>
          <a:xfrm>
            <a:off x="766010" y="2558717"/>
            <a:ext cx="385011" cy="2807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684168" y="1612027"/>
            <a:ext cx="4283243" cy="461665"/>
          </a:xfrm>
          <a:prstGeom prst="rect">
            <a:avLst/>
          </a:prstGeom>
          <a:noFill/>
        </p:spPr>
        <p:txBody>
          <a:bodyPr wrap="square" rtlCol="0">
            <a:spAutoFit/>
          </a:bodyPr>
          <a:lstStyle/>
          <a:p>
            <a:r>
              <a:rPr kumimoji="1" lang="ja-JP" altLang="en-US" sz="2400" dirty="0" smtClean="0"/>
              <a:t>タグをタッチでスクロール</a:t>
            </a:r>
            <a:endParaRPr kumimoji="1" lang="ja-JP" altLang="en-US" sz="2400" dirty="0"/>
          </a:p>
        </p:txBody>
      </p:sp>
      <p:pic>
        <p:nvPicPr>
          <p:cNvPr id="10" name="図 9"/>
          <p:cNvPicPr>
            <a:picLocks noChangeAspect="1"/>
          </p:cNvPicPr>
          <p:nvPr/>
        </p:nvPicPr>
        <p:blipFill>
          <a:blip r:embed="rId2"/>
          <a:stretch>
            <a:fillRect/>
          </a:stretch>
        </p:blipFill>
        <p:spPr>
          <a:xfrm>
            <a:off x="8069429" y="2358189"/>
            <a:ext cx="3311958" cy="2821740"/>
          </a:xfrm>
          <a:prstGeom prst="rect">
            <a:avLst/>
          </a:prstGeom>
        </p:spPr>
      </p:pic>
      <p:sp>
        <p:nvSpPr>
          <p:cNvPr id="11" name="楕円 10"/>
          <p:cNvSpPr/>
          <p:nvPr/>
        </p:nvSpPr>
        <p:spPr>
          <a:xfrm>
            <a:off x="8823157" y="3441032"/>
            <a:ext cx="389022" cy="40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53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t>使い方 </a:t>
            </a:r>
            <a:r>
              <a:rPr lang="en-US" altLang="ja-JP" b="1" dirty="0" smtClean="0"/>
              <a:t>– Weather</a:t>
            </a:r>
            <a:r>
              <a:rPr lang="ja-JP" altLang="en-US" b="1" dirty="0" smtClean="0"/>
              <a:t>ページ</a:t>
            </a:r>
            <a:r>
              <a:rPr lang="en-US" altLang="ja-JP" b="1" dirty="0" smtClean="0"/>
              <a:t> -</a:t>
            </a:r>
            <a:endParaRPr kumimoji="1" lang="ja-JP" altLang="en-US" b="1" dirty="0"/>
          </a:p>
        </p:txBody>
      </p:sp>
      <p:pic>
        <p:nvPicPr>
          <p:cNvPr id="4" name="図 3"/>
          <p:cNvPicPr>
            <a:picLocks noChangeAspect="1"/>
          </p:cNvPicPr>
          <p:nvPr/>
        </p:nvPicPr>
        <p:blipFill>
          <a:blip r:embed="rId2"/>
          <a:stretch>
            <a:fillRect/>
          </a:stretch>
        </p:blipFill>
        <p:spPr>
          <a:xfrm>
            <a:off x="1648327" y="1469069"/>
            <a:ext cx="2450431" cy="4334664"/>
          </a:xfrm>
          <a:prstGeom prst="rect">
            <a:avLst/>
          </a:prstGeom>
        </p:spPr>
      </p:pic>
      <p:sp>
        <p:nvSpPr>
          <p:cNvPr id="5" name="楕円 4"/>
          <p:cNvSpPr/>
          <p:nvPr/>
        </p:nvSpPr>
        <p:spPr>
          <a:xfrm>
            <a:off x="1524000" y="1892968"/>
            <a:ext cx="697832" cy="232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p:cNvSpPr/>
          <p:nvPr/>
        </p:nvSpPr>
        <p:spPr>
          <a:xfrm>
            <a:off x="2502568" y="2125579"/>
            <a:ext cx="713874" cy="328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1050758" y="2009273"/>
            <a:ext cx="673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a:off x="3039979" y="2290010"/>
            <a:ext cx="127534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73769" y="1824607"/>
            <a:ext cx="441158" cy="369332"/>
          </a:xfrm>
          <a:prstGeom prst="rect">
            <a:avLst/>
          </a:prstGeom>
          <a:noFill/>
        </p:spPr>
        <p:txBody>
          <a:bodyPr wrap="square" rtlCol="0">
            <a:spAutoFit/>
          </a:bodyPr>
          <a:lstStyle/>
          <a:p>
            <a:r>
              <a:rPr kumimoji="1" lang="ja-JP" altLang="en-US" dirty="0" smtClean="0">
                <a:solidFill>
                  <a:srgbClr val="FF0000"/>
                </a:solidFill>
              </a:rPr>
              <a:t>①</a:t>
            </a:r>
            <a:endParaRPr kumimoji="1" lang="ja-JP" altLang="en-US" dirty="0">
              <a:solidFill>
                <a:srgbClr val="FF0000"/>
              </a:solidFill>
            </a:endParaRPr>
          </a:p>
        </p:txBody>
      </p:sp>
      <p:sp>
        <p:nvSpPr>
          <p:cNvPr id="12" name="テキスト ボックス 11"/>
          <p:cNvSpPr txBox="1"/>
          <p:nvPr/>
        </p:nvSpPr>
        <p:spPr>
          <a:xfrm>
            <a:off x="4315326" y="2125579"/>
            <a:ext cx="304800" cy="369332"/>
          </a:xfrm>
          <a:prstGeom prst="rect">
            <a:avLst/>
          </a:prstGeom>
          <a:noFill/>
        </p:spPr>
        <p:txBody>
          <a:bodyPr wrap="square" rtlCol="0">
            <a:spAutoFit/>
          </a:bodyPr>
          <a:lstStyle/>
          <a:p>
            <a:r>
              <a:rPr kumimoji="1" lang="ja-JP" altLang="en-US" dirty="0" smtClean="0">
                <a:solidFill>
                  <a:srgbClr val="FF0000"/>
                </a:solidFill>
              </a:rPr>
              <a:t>②</a:t>
            </a:r>
            <a:endParaRPr kumimoji="1" lang="ja-JP" altLang="en-US" dirty="0">
              <a:solidFill>
                <a:srgbClr val="FF0000"/>
              </a:solidFill>
            </a:endParaRPr>
          </a:p>
        </p:txBody>
      </p:sp>
      <p:sp>
        <p:nvSpPr>
          <p:cNvPr id="13" name="テキスト ボックス 12"/>
          <p:cNvSpPr txBox="1"/>
          <p:nvPr/>
        </p:nvSpPr>
        <p:spPr>
          <a:xfrm>
            <a:off x="5542547" y="1438551"/>
            <a:ext cx="5739063" cy="1200329"/>
          </a:xfrm>
          <a:prstGeom prst="rect">
            <a:avLst/>
          </a:prstGeom>
          <a:noFill/>
        </p:spPr>
        <p:txBody>
          <a:bodyPr wrap="square" rtlCol="0">
            <a:spAutoFit/>
          </a:bodyPr>
          <a:lstStyle/>
          <a:p>
            <a:r>
              <a:rPr kumimoji="1" lang="ja-JP" altLang="en-US" dirty="0" smtClean="0">
                <a:solidFill>
                  <a:srgbClr val="FF0000"/>
                </a:solidFill>
              </a:rPr>
              <a:t>①県選択プルダウン</a:t>
            </a:r>
            <a:endParaRPr kumimoji="1" lang="en-US" altLang="ja-JP" dirty="0" smtClean="0">
              <a:solidFill>
                <a:srgbClr val="FF0000"/>
              </a:solidFill>
            </a:endParaRPr>
          </a:p>
          <a:p>
            <a:r>
              <a:rPr lang="ja-JP" altLang="en-US" dirty="0">
                <a:solidFill>
                  <a:srgbClr val="FF0000"/>
                </a:solidFill>
              </a:rPr>
              <a:t>　</a:t>
            </a:r>
            <a:r>
              <a:rPr lang="ja-JP" altLang="en-US" dirty="0" smtClean="0">
                <a:solidFill>
                  <a:srgbClr val="FF0000"/>
                </a:solidFill>
              </a:rPr>
              <a:t>現在地を選択</a:t>
            </a:r>
            <a:endParaRPr kumimoji="1" lang="en-US" altLang="ja-JP" dirty="0" smtClean="0">
              <a:solidFill>
                <a:srgbClr val="FF0000"/>
              </a:solidFill>
            </a:endParaRPr>
          </a:p>
          <a:p>
            <a:r>
              <a:rPr lang="ja-JP" altLang="en-US" dirty="0" smtClean="0">
                <a:solidFill>
                  <a:srgbClr val="FF0000"/>
                </a:solidFill>
              </a:rPr>
              <a:t>②日付選択タブ</a:t>
            </a:r>
            <a:endParaRPr lang="en-US" altLang="ja-JP" dirty="0" smtClean="0">
              <a:solidFill>
                <a:srgbClr val="FF0000"/>
              </a:solidFill>
            </a:endParaRPr>
          </a:p>
          <a:p>
            <a:r>
              <a:rPr kumimoji="1" lang="ja-JP" altLang="en-US" dirty="0">
                <a:solidFill>
                  <a:srgbClr val="FF0000"/>
                </a:solidFill>
              </a:rPr>
              <a:t>　</a:t>
            </a:r>
            <a:r>
              <a:rPr kumimoji="1" lang="ja-JP" altLang="en-US" dirty="0" smtClean="0">
                <a:solidFill>
                  <a:srgbClr val="FF0000"/>
                </a:solidFill>
              </a:rPr>
              <a:t>明日・明後日の天気を確認</a:t>
            </a:r>
            <a:endParaRPr kumimoji="1" lang="ja-JP" altLang="en-US" dirty="0">
              <a:solidFill>
                <a:srgbClr val="FF0000"/>
              </a:solidFill>
            </a:endParaRPr>
          </a:p>
        </p:txBody>
      </p:sp>
      <p:sp>
        <p:nvSpPr>
          <p:cNvPr id="17" name="テキスト ボックス 16"/>
          <p:cNvSpPr txBox="1"/>
          <p:nvPr/>
        </p:nvSpPr>
        <p:spPr>
          <a:xfrm>
            <a:off x="5506451" y="2638880"/>
            <a:ext cx="5811253" cy="461665"/>
          </a:xfrm>
          <a:prstGeom prst="rect">
            <a:avLst/>
          </a:prstGeom>
          <a:noFill/>
        </p:spPr>
        <p:txBody>
          <a:bodyPr wrap="square" rtlCol="0">
            <a:spAutoFit/>
          </a:bodyPr>
          <a:lstStyle/>
          <a:p>
            <a:pPr algn="ctr"/>
            <a:r>
              <a:rPr kumimoji="1" lang="ja-JP" altLang="en-US" sz="2400" b="1" dirty="0" smtClean="0"/>
              <a:t>現在の天気によって背景も変化</a:t>
            </a:r>
            <a:endParaRPr kumimoji="1" lang="ja-JP" altLang="en-US" sz="2400" b="1" dirty="0"/>
          </a:p>
        </p:txBody>
      </p:sp>
      <p:pic>
        <p:nvPicPr>
          <p:cNvPr id="15" name="図 14"/>
          <p:cNvPicPr>
            <a:picLocks noChangeAspect="1"/>
          </p:cNvPicPr>
          <p:nvPr/>
        </p:nvPicPr>
        <p:blipFill>
          <a:blip r:embed="rId3"/>
          <a:stretch>
            <a:fillRect/>
          </a:stretch>
        </p:blipFill>
        <p:spPr>
          <a:xfrm>
            <a:off x="7385501" y="3104349"/>
            <a:ext cx="1886836" cy="2755529"/>
          </a:xfrm>
          <a:prstGeom prst="rect">
            <a:avLst/>
          </a:prstGeom>
        </p:spPr>
      </p:pic>
      <p:pic>
        <p:nvPicPr>
          <p:cNvPr id="16" name="図 15"/>
          <p:cNvPicPr>
            <a:picLocks noChangeAspect="1"/>
          </p:cNvPicPr>
          <p:nvPr/>
        </p:nvPicPr>
        <p:blipFill>
          <a:blip r:embed="rId4"/>
          <a:stretch>
            <a:fillRect/>
          </a:stretch>
        </p:blipFill>
        <p:spPr>
          <a:xfrm>
            <a:off x="5137211" y="3118714"/>
            <a:ext cx="1849126" cy="2741166"/>
          </a:xfrm>
          <a:prstGeom prst="rect">
            <a:avLst/>
          </a:prstGeom>
        </p:spPr>
      </p:pic>
      <p:pic>
        <p:nvPicPr>
          <p:cNvPr id="18" name="図 17"/>
          <p:cNvPicPr>
            <a:picLocks noChangeAspect="1"/>
          </p:cNvPicPr>
          <p:nvPr/>
        </p:nvPicPr>
        <p:blipFill>
          <a:blip r:embed="rId5"/>
          <a:stretch>
            <a:fillRect/>
          </a:stretch>
        </p:blipFill>
        <p:spPr>
          <a:xfrm>
            <a:off x="9659005" y="3104525"/>
            <a:ext cx="1883289" cy="2755353"/>
          </a:xfrm>
          <a:prstGeom prst="rect">
            <a:avLst/>
          </a:prstGeom>
        </p:spPr>
      </p:pic>
    </p:spTree>
    <p:extLst>
      <p:ext uri="{BB962C8B-B14F-4D97-AF65-F5344CB8AC3E}">
        <p14:creationId xmlns:p14="http://schemas.microsoft.com/office/powerpoint/2010/main" val="2411316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7426" y="1308686"/>
            <a:ext cx="10515600" cy="2852737"/>
          </a:xfrm>
        </p:spPr>
        <p:txBody>
          <a:bodyPr>
            <a:normAutofit/>
          </a:bodyPr>
          <a:lstStyle/>
          <a:p>
            <a:pPr algn="ctr"/>
            <a:r>
              <a:rPr kumimoji="1" lang="ja-JP" altLang="en-US" sz="9600" b="1" dirty="0" smtClean="0"/>
              <a:t>開発過程</a:t>
            </a:r>
            <a:endParaRPr kumimoji="1" lang="ja-JP" altLang="en-US" sz="9600" b="1" dirty="0"/>
          </a:p>
        </p:txBody>
      </p:sp>
    </p:spTree>
    <p:extLst>
      <p:ext uri="{BB962C8B-B14F-4D97-AF65-F5344CB8AC3E}">
        <p14:creationId xmlns:p14="http://schemas.microsoft.com/office/powerpoint/2010/main" val="2364613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下矢印 2"/>
          <p:cNvSpPr/>
          <p:nvPr/>
        </p:nvSpPr>
        <p:spPr>
          <a:xfrm>
            <a:off x="5386136" y="417089"/>
            <a:ext cx="1732547" cy="5534532"/>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sp>
        <p:nvSpPr>
          <p:cNvPr id="7" name="角丸四角形 6"/>
          <p:cNvSpPr/>
          <p:nvPr/>
        </p:nvSpPr>
        <p:spPr>
          <a:xfrm>
            <a:off x="661732" y="417090"/>
            <a:ext cx="4495802" cy="10828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前情報の選定</a:t>
            </a:r>
            <a:endParaRPr kumimoji="1" lang="en-US" altLang="ja-JP" sz="2800" dirty="0" smtClean="0">
              <a:solidFill>
                <a:schemeClr val="tx1"/>
              </a:solidFill>
            </a:endParaRPr>
          </a:p>
          <a:p>
            <a:pPr algn="ctr"/>
            <a:r>
              <a:rPr kumimoji="1" lang="ja-JP" altLang="en-US" sz="2800" dirty="0" smtClean="0">
                <a:solidFill>
                  <a:schemeClr val="tx1"/>
                </a:solidFill>
              </a:rPr>
              <a:t>使用言語の選択</a:t>
            </a:r>
            <a:endParaRPr kumimoji="1" lang="en-US" altLang="ja-JP" sz="2800" dirty="0" smtClean="0">
              <a:solidFill>
                <a:schemeClr val="tx1"/>
              </a:solidFill>
            </a:endParaRPr>
          </a:p>
        </p:txBody>
      </p:sp>
      <p:sp>
        <p:nvSpPr>
          <p:cNvPr id="8" name="角丸四角形 7"/>
          <p:cNvSpPr/>
          <p:nvPr/>
        </p:nvSpPr>
        <p:spPr>
          <a:xfrm>
            <a:off x="661732" y="2197771"/>
            <a:ext cx="4495802" cy="1122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画像認識機能の組み立て</a:t>
            </a:r>
            <a:endParaRPr kumimoji="1" lang="en-US" altLang="ja-JP" sz="2800" dirty="0" smtClean="0">
              <a:solidFill>
                <a:schemeClr val="tx1"/>
              </a:solidFill>
            </a:endParaRPr>
          </a:p>
          <a:p>
            <a:pPr algn="ctr"/>
            <a:r>
              <a:rPr lang="ja-JP" altLang="en-US" sz="2800" dirty="0" smtClean="0">
                <a:solidFill>
                  <a:schemeClr val="tx1"/>
                </a:solidFill>
              </a:rPr>
              <a:t>天気取得機能の組み立て</a:t>
            </a:r>
            <a:endParaRPr kumimoji="1" lang="ja-JP" altLang="en-US" sz="2800" dirty="0">
              <a:solidFill>
                <a:schemeClr val="tx1"/>
              </a:solidFill>
            </a:endParaRPr>
          </a:p>
        </p:txBody>
      </p:sp>
      <p:sp>
        <p:nvSpPr>
          <p:cNvPr id="9" name="角丸四角形 8"/>
          <p:cNvSpPr/>
          <p:nvPr/>
        </p:nvSpPr>
        <p:spPr>
          <a:xfrm>
            <a:off x="7347284" y="4140876"/>
            <a:ext cx="4620123" cy="9825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サーバーとの連携</a:t>
            </a:r>
            <a:endParaRPr kumimoji="1" lang="ja-JP" altLang="en-US" sz="2800" dirty="0">
              <a:solidFill>
                <a:schemeClr val="tx1"/>
              </a:solidFill>
            </a:endParaRPr>
          </a:p>
        </p:txBody>
      </p:sp>
      <p:sp>
        <p:nvSpPr>
          <p:cNvPr id="10" name="角丸四角形 9"/>
          <p:cNvSpPr/>
          <p:nvPr/>
        </p:nvSpPr>
        <p:spPr>
          <a:xfrm>
            <a:off x="661732" y="4140875"/>
            <a:ext cx="4495802" cy="9825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フロントとの連携</a:t>
            </a:r>
            <a:endParaRPr kumimoji="1" lang="ja-JP" altLang="en-US" sz="2800" dirty="0">
              <a:solidFill>
                <a:schemeClr val="tx1"/>
              </a:solidFill>
            </a:endParaRPr>
          </a:p>
        </p:txBody>
      </p:sp>
      <p:sp>
        <p:nvSpPr>
          <p:cNvPr id="11" name="角丸四角形 10"/>
          <p:cNvSpPr/>
          <p:nvPr/>
        </p:nvSpPr>
        <p:spPr>
          <a:xfrm>
            <a:off x="7347282" y="2197771"/>
            <a:ext cx="4431631" cy="11229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機能追加に伴い微修正</a:t>
            </a:r>
            <a:endParaRPr kumimoji="1" lang="ja-JP" altLang="en-US" sz="2800" dirty="0">
              <a:solidFill>
                <a:schemeClr val="tx1"/>
              </a:solidFill>
            </a:endParaRPr>
          </a:p>
        </p:txBody>
      </p:sp>
      <p:sp>
        <p:nvSpPr>
          <p:cNvPr id="12" name="角丸四角形 11"/>
          <p:cNvSpPr/>
          <p:nvPr/>
        </p:nvSpPr>
        <p:spPr>
          <a:xfrm>
            <a:off x="7347285" y="417090"/>
            <a:ext cx="4620122" cy="10828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smtClean="0">
                <a:solidFill>
                  <a:schemeClr val="tx1"/>
                </a:solidFill>
              </a:rPr>
              <a:t>HTML</a:t>
            </a:r>
            <a:r>
              <a:rPr kumimoji="1" lang="ja-JP" altLang="en-US" sz="2800" dirty="0" smtClean="0">
                <a:solidFill>
                  <a:schemeClr val="tx1"/>
                </a:solidFill>
              </a:rPr>
              <a:t>・</a:t>
            </a:r>
            <a:r>
              <a:rPr kumimoji="1" lang="en-US" altLang="ja-JP" sz="2800" dirty="0" smtClean="0">
                <a:solidFill>
                  <a:schemeClr val="tx1"/>
                </a:solidFill>
              </a:rPr>
              <a:t>CSS</a:t>
            </a:r>
            <a:r>
              <a:rPr kumimoji="1" lang="ja-JP" altLang="en-US" sz="2800" dirty="0" smtClean="0">
                <a:solidFill>
                  <a:schemeClr val="tx1"/>
                </a:solidFill>
              </a:rPr>
              <a:t>を使い大枠作り</a:t>
            </a:r>
            <a:endParaRPr kumimoji="1" lang="ja-JP" altLang="en-US" sz="2800" dirty="0">
              <a:solidFill>
                <a:schemeClr val="tx1"/>
              </a:solidFill>
            </a:endParaRPr>
          </a:p>
        </p:txBody>
      </p:sp>
      <p:sp>
        <p:nvSpPr>
          <p:cNvPr id="15" name="テキスト ボックス 14"/>
          <p:cNvSpPr txBox="1"/>
          <p:nvPr/>
        </p:nvSpPr>
        <p:spPr>
          <a:xfrm>
            <a:off x="5217692" y="715195"/>
            <a:ext cx="2069434" cy="646331"/>
          </a:xfrm>
          <a:prstGeom prst="rect">
            <a:avLst/>
          </a:prstGeom>
          <a:noFill/>
        </p:spPr>
        <p:txBody>
          <a:bodyPr wrap="square" rtlCol="0">
            <a:spAutoFit/>
          </a:bodyPr>
          <a:lstStyle/>
          <a:p>
            <a:r>
              <a:rPr lang="ja-JP" altLang="en-US" sz="3600" b="1" dirty="0" smtClean="0">
                <a:solidFill>
                  <a:schemeClr val="tx1">
                    <a:lumMod val="85000"/>
                    <a:lumOff val="15000"/>
                  </a:schemeClr>
                </a:solidFill>
                <a:effectLst>
                  <a:outerShdw blurRad="38100" dist="38100" dir="2700000" algn="tl">
                    <a:srgbClr val="000000">
                      <a:alpha val="43137"/>
                    </a:srgbClr>
                  </a:outerShdw>
                </a:effectLst>
              </a:rPr>
              <a:t>９</a:t>
            </a:r>
            <a:r>
              <a:rPr kumimoji="1" lang="ja-JP" altLang="en-US" sz="3600" b="1" dirty="0" smtClean="0">
                <a:solidFill>
                  <a:schemeClr val="tx1">
                    <a:lumMod val="85000"/>
                    <a:lumOff val="15000"/>
                  </a:schemeClr>
                </a:solidFill>
                <a:effectLst>
                  <a:outerShdw blurRad="38100" dist="38100" dir="2700000" algn="tl">
                    <a:srgbClr val="000000">
                      <a:alpha val="43137"/>
                    </a:srgbClr>
                  </a:outerShdw>
                </a:effectLst>
              </a:rPr>
              <a:t>月</a:t>
            </a:r>
            <a:r>
              <a:rPr lang="ja-JP" altLang="en-US" sz="3600" b="1" dirty="0">
                <a:solidFill>
                  <a:schemeClr val="tx1">
                    <a:lumMod val="85000"/>
                    <a:lumOff val="15000"/>
                  </a:schemeClr>
                </a:solidFill>
                <a:effectLst>
                  <a:outerShdw blurRad="38100" dist="38100" dir="2700000" algn="tl">
                    <a:srgbClr val="000000">
                      <a:alpha val="43137"/>
                    </a:srgbClr>
                  </a:outerShdw>
                </a:effectLst>
              </a:rPr>
              <a:t>１</a:t>
            </a:r>
            <a:r>
              <a:rPr kumimoji="1" lang="ja-JP" altLang="en-US" sz="3600" b="1" dirty="0" smtClean="0">
                <a:solidFill>
                  <a:schemeClr val="tx1">
                    <a:lumMod val="85000"/>
                    <a:lumOff val="15000"/>
                  </a:schemeClr>
                </a:solidFill>
                <a:effectLst>
                  <a:outerShdw blurRad="38100" dist="38100" dir="2700000" algn="tl">
                    <a:srgbClr val="000000">
                      <a:alpha val="43137"/>
                    </a:srgbClr>
                  </a:outerShdw>
                </a:effectLst>
              </a:rPr>
              <a:t>日</a:t>
            </a:r>
            <a:endParaRPr kumimoji="1" lang="ja-JP" altLang="en-US" sz="3600" b="1" dirty="0">
              <a:solidFill>
                <a:schemeClr val="tx1">
                  <a:lumMod val="85000"/>
                  <a:lumOff val="15000"/>
                </a:schemeClr>
              </a:solidFill>
              <a:effectLst>
                <a:outerShdw blurRad="38100" dist="38100" dir="2700000" algn="tl">
                  <a:srgbClr val="000000">
                    <a:alpha val="43137"/>
                  </a:srgbClr>
                </a:outerShdw>
              </a:effectLst>
            </a:endParaRPr>
          </a:p>
        </p:txBody>
      </p:sp>
      <p:sp>
        <p:nvSpPr>
          <p:cNvPr id="16" name="テキスト ボックス 15"/>
          <p:cNvSpPr txBox="1"/>
          <p:nvPr/>
        </p:nvSpPr>
        <p:spPr>
          <a:xfrm>
            <a:off x="4989095" y="2494547"/>
            <a:ext cx="2646945" cy="923330"/>
          </a:xfrm>
          <a:prstGeom prst="rect">
            <a:avLst/>
          </a:prstGeom>
          <a:noFill/>
        </p:spPr>
        <p:txBody>
          <a:bodyPr wrap="square" rtlCol="0">
            <a:spAutoFit/>
          </a:bodyPr>
          <a:lstStyle/>
          <a:p>
            <a:r>
              <a:rPr lang="ja-JP" altLang="en-US" sz="3600" b="1" dirty="0" smtClean="0">
                <a:solidFill>
                  <a:schemeClr val="tx1">
                    <a:lumMod val="85000"/>
                    <a:lumOff val="15000"/>
                  </a:schemeClr>
                </a:solidFill>
                <a:effectLst>
                  <a:outerShdw blurRad="38100" dist="38100" dir="2700000" algn="tl">
                    <a:srgbClr val="000000">
                      <a:alpha val="43137"/>
                    </a:srgbClr>
                  </a:outerShdw>
                </a:effectLst>
              </a:rPr>
              <a:t>９月１０日</a:t>
            </a:r>
            <a:endParaRPr kumimoji="1" lang="en-US" altLang="ja-JP" sz="3600" b="1" dirty="0" smtClean="0">
              <a:solidFill>
                <a:schemeClr val="tx1">
                  <a:lumMod val="85000"/>
                  <a:lumOff val="15000"/>
                </a:schemeClr>
              </a:solidFill>
              <a:effectLst>
                <a:outerShdw blurRad="38100" dist="38100" dir="2700000" algn="tl">
                  <a:srgbClr val="000000">
                    <a:alpha val="43137"/>
                  </a:srgbClr>
                </a:outerShdw>
              </a:effectLst>
            </a:endParaRPr>
          </a:p>
          <a:p>
            <a:endParaRPr kumimoji="1" lang="ja-JP" altLang="en-US" dirty="0">
              <a:solidFill>
                <a:schemeClr val="bg1"/>
              </a:solidFill>
            </a:endParaRPr>
          </a:p>
        </p:txBody>
      </p:sp>
      <p:sp>
        <p:nvSpPr>
          <p:cNvPr id="19" name="テキスト ボックス 18"/>
          <p:cNvSpPr txBox="1"/>
          <p:nvPr/>
        </p:nvSpPr>
        <p:spPr>
          <a:xfrm>
            <a:off x="4989095" y="4315327"/>
            <a:ext cx="2542677" cy="646331"/>
          </a:xfrm>
          <a:prstGeom prst="rect">
            <a:avLst/>
          </a:prstGeom>
          <a:noFill/>
        </p:spPr>
        <p:txBody>
          <a:bodyPr wrap="square" rtlCol="0">
            <a:spAutoFit/>
          </a:bodyPr>
          <a:lstStyle/>
          <a:p>
            <a:r>
              <a:rPr lang="ja-JP" altLang="en-US" sz="3600" b="1" dirty="0" smtClean="0">
                <a:effectLst>
                  <a:outerShdw blurRad="38100" dist="38100" dir="2700000" algn="tl">
                    <a:srgbClr val="000000">
                      <a:alpha val="43137"/>
                    </a:srgbClr>
                  </a:outerShdw>
                </a:effectLst>
              </a:rPr>
              <a:t>９月２３日</a:t>
            </a:r>
            <a:endParaRPr kumimoji="1" lang="ja-JP"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563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148264"/>
            <a:ext cx="10515600" cy="2852737"/>
          </a:xfrm>
        </p:spPr>
        <p:txBody>
          <a:bodyPr>
            <a:normAutofit/>
          </a:bodyPr>
          <a:lstStyle/>
          <a:p>
            <a:pPr algn="ctr"/>
            <a:r>
              <a:rPr kumimoji="1" lang="ja-JP" altLang="en-US" sz="9600" b="1" dirty="0" smtClean="0"/>
              <a:t>プログラム内容</a:t>
            </a:r>
            <a:endParaRPr kumimoji="1" lang="ja-JP" altLang="en-US" sz="9600" b="1" dirty="0"/>
          </a:p>
        </p:txBody>
      </p:sp>
    </p:spTree>
    <p:extLst>
      <p:ext uri="{BB962C8B-B14F-4D97-AF65-F5344CB8AC3E}">
        <p14:creationId xmlns:p14="http://schemas.microsoft.com/office/powerpoint/2010/main" val="1540170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42210" y="296780"/>
            <a:ext cx="9930063" cy="5201424"/>
          </a:xfrm>
          <a:prstGeom prst="rect">
            <a:avLst/>
          </a:prstGeom>
          <a:noFill/>
        </p:spPr>
        <p:txBody>
          <a:bodyPr wrap="square" rtlCol="0">
            <a:spAutoFit/>
          </a:bodyPr>
          <a:lstStyle/>
          <a:p>
            <a:r>
              <a:rPr kumimoji="1" lang="ja-JP" altLang="en-US" sz="4800" b="1" dirty="0" smtClean="0"/>
              <a:t>天気表示</a:t>
            </a:r>
            <a:endParaRPr kumimoji="1" lang="en-US" altLang="ja-JP" sz="4800" b="1" dirty="0" smtClean="0"/>
          </a:p>
          <a:p>
            <a:r>
              <a:rPr lang="en-US" altLang="ja-JP" sz="2800" dirty="0"/>
              <a:t>s</a:t>
            </a:r>
            <a:r>
              <a:rPr kumimoji="1" lang="en-US" altLang="ja-JP" sz="2800" dirty="0" smtClean="0"/>
              <a:t>elect</a:t>
            </a:r>
            <a:r>
              <a:rPr lang="ja-JP" altLang="en-US" sz="2800" dirty="0" smtClean="0"/>
              <a:t> </a:t>
            </a:r>
            <a:r>
              <a:rPr lang="en-US" altLang="ja-JP" sz="2800" dirty="0" smtClean="0"/>
              <a:t>form</a:t>
            </a:r>
            <a:r>
              <a:rPr lang="ja-JP" altLang="en-US" sz="2800" dirty="0" smtClean="0"/>
              <a:t>によって選ばれた県の</a:t>
            </a:r>
            <a:r>
              <a:rPr lang="en-US" altLang="ja-JP" sz="2800" dirty="0" smtClean="0"/>
              <a:t>value</a:t>
            </a:r>
            <a:r>
              <a:rPr lang="ja-JP" altLang="en-US" sz="2800" dirty="0" smtClean="0"/>
              <a:t>値を</a:t>
            </a:r>
            <a:r>
              <a:rPr lang="en-US" altLang="ja-JP" sz="2800" dirty="0" smtClean="0"/>
              <a:t>Ajax</a:t>
            </a:r>
            <a:r>
              <a:rPr lang="ja-JP" altLang="en-US" sz="2800" dirty="0" smtClean="0"/>
              <a:t>通信にて</a:t>
            </a:r>
            <a:r>
              <a:rPr lang="en-US" altLang="ja-JP" sz="2800" dirty="0" smtClean="0"/>
              <a:t>GE</a:t>
            </a:r>
            <a:r>
              <a:rPr lang="en-US" altLang="ja-JP" sz="2800" dirty="0"/>
              <a:t>T</a:t>
            </a:r>
            <a:r>
              <a:rPr lang="ja-JP" altLang="en-US" sz="2800" dirty="0" smtClean="0"/>
              <a:t>送信</a:t>
            </a:r>
            <a:endParaRPr lang="en-US" altLang="ja-JP" sz="2800" dirty="0" smtClean="0"/>
          </a:p>
          <a:p>
            <a:r>
              <a:rPr kumimoji="1" lang="en-US" altLang="ja-JP" sz="2800" dirty="0" smtClean="0"/>
              <a:t>Open weather API</a:t>
            </a:r>
            <a:r>
              <a:rPr kumimoji="1" lang="ja-JP" altLang="en-US" sz="2800" dirty="0" smtClean="0"/>
              <a:t>より</a:t>
            </a:r>
            <a:r>
              <a:rPr kumimoji="1" lang="en-US" altLang="ja-JP" sz="2800" dirty="0" err="1" smtClean="0"/>
              <a:t>Json</a:t>
            </a:r>
            <a:r>
              <a:rPr kumimoji="1" lang="ja-JP" altLang="en-US" sz="2800" dirty="0" smtClean="0"/>
              <a:t>で返ってきた値を</a:t>
            </a:r>
            <a:r>
              <a:rPr kumimoji="1" lang="en-US" altLang="ja-JP" sz="2800" dirty="0" err="1" smtClean="0"/>
              <a:t>Javascript</a:t>
            </a:r>
            <a:r>
              <a:rPr lang="ja-JP" altLang="en-US" sz="2800" dirty="0"/>
              <a:t>で</a:t>
            </a:r>
            <a:r>
              <a:rPr kumimoji="1" lang="ja-JP" altLang="en-US" sz="2800" dirty="0" smtClean="0"/>
              <a:t>各要素に挿入</a:t>
            </a:r>
            <a:endParaRPr kumimoji="1" lang="en-US" altLang="ja-JP" sz="2800" dirty="0" smtClean="0"/>
          </a:p>
          <a:p>
            <a:endParaRPr lang="en-US" altLang="ja-JP" sz="2000" dirty="0"/>
          </a:p>
          <a:p>
            <a:endParaRPr kumimoji="1" lang="en-US" altLang="ja-JP" sz="2000" dirty="0" smtClean="0"/>
          </a:p>
          <a:p>
            <a:r>
              <a:rPr lang="ja-JP" altLang="en-US" sz="4800" b="1" dirty="0"/>
              <a:t>画像</a:t>
            </a:r>
            <a:r>
              <a:rPr lang="ja-JP" altLang="en-US" sz="4800" b="1" dirty="0" smtClean="0"/>
              <a:t>認識</a:t>
            </a:r>
            <a:endParaRPr lang="en-US" altLang="ja-JP" sz="4800" b="1" dirty="0" smtClean="0"/>
          </a:p>
          <a:p>
            <a:r>
              <a:rPr kumimoji="1" lang="ja-JP" altLang="en-US" sz="2800" dirty="0" smtClean="0"/>
              <a:t>撮影・選択された画像を</a:t>
            </a:r>
            <a:r>
              <a:rPr kumimoji="1" lang="en-US" altLang="ja-JP" sz="2800" dirty="0" smtClean="0"/>
              <a:t>base64</a:t>
            </a:r>
            <a:r>
              <a:rPr kumimoji="1" lang="ja-JP" altLang="en-US" sz="2800" dirty="0" smtClean="0"/>
              <a:t>に変換し</a:t>
            </a:r>
            <a:r>
              <a:rPr kumimoji="1" lang="en-US" altLang="ja-JP" sz="2800" dirty="0" smtClean="0"/>
              <a:t>POST</a:t>
            </a:r>
            <a:r>
              <a:rPr kumimoji="1" lang="ja-JP" altLang="en-US" sz="2800" dirty="0" smtClean="0"/>
              <a:t>送信</a:t>
            </a:r>
            <a:endParaRPr kumimoji="1" lang="en-US" altLang="ja-JP" sz="2800" dirty="0" smtClean="0"/>
          </a:p>
          <a:p>
            <a:r>
              <a:rPr lang="ja-JP" altLang="en-US" sz="2800" dirty="0" smtClean="0"/>
              <a:t>画像認識によって返ってきた判定結果を</a:t>
            </a:r>
            <a:r>
              <a:rPr lang="en-US" altLang="ja-JP" sz="2800" dirty="0" err="1" smtClean="0"/>
              <a:t>Javascript</a:t>
            </a:r>
            <a:r>
              <a:rPr lang="ja-JP" altLang="en-US" sz="2800" dirty="0" smtClean="0"/>
              <a:t>で表示</a:t>
            </a:r>
            <a:endParaRPr lang="en-US" altLang="ja-JP" sz="2800" dirty="0" smtClean="0"/>
          </a:p>
          <a:p>
            <a:r>
              <a:rPr kumimoji="1" lang="ja-JP" altLang="en-US" sz="2800" dirty="0" smtClean="0"/>
              <a:t>画像認識については</a:t>
            </a:r>
            <a:r>
              <a:rPr kumimoji="1" lang="en-US" altLang="ja-JP" sz="2800" dirty="0" smtClean="0"/>
              <a:t>Python</a:t>
            </a:r>
            <a:r>
              <a:rPr kumimoji="1" lang="ja-JP" altLang="en-US" sz="2800" dirty="0" smtClean="0"/>
              <a:t>を使用</a:t>
            </a:r>
            <a:endParaRPr kumimoji="1" lang="ja-JP" altLang="en-US" sz="2800" dirty="0"/>
          </a:p>
        </p:txBody>
      </p:sp>
    </p:spTree>
    <p:extLst>
      <p:ext uri="{BB962C8B-B14F-4D97-AF65-F5344CB8AC3E}">
        <p14:creationId xmlns:p14="http://schemas.microsoft.com/office/powerpoint/2010/main" val="3720487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t>目次</a:t>
            </a:r>
            <a:endParaRPr kumimoji="1" lang="ja-JP" altLang="en-US" b="1" dirty="0"/>
          </a:p>
        </p:txBody>
      </p:sp>
      <p:sp>
        <p:nvSpPr>
          <p:cNvPr id="3" name="コンテンツ プレースホルダー 2"/>
          <p:cNvSpPr>
            <a:spLocks noGrp="1"/>
          </p:cNvSpPr>
          <p:nvPr>
            <p:ph sz="half" idx="1"/>
          </p:nvPr>
        </p:nvSpPr>
        <p:spPr/>
        <p:txBody>
          <a:bodyPr>
            <a:normAutofit/>
          </a:bodyPr>
          <a:lstStyle/>
          <a:p>
            <a:r>
              <a:rPr kumimoji="1" lang="ja-JP" altLang="en-US" sz="3600" dirty="0" smtClean="0"/>
              <a:t>コンセプト</a:t>
            </a:r>
            <a:endParaRPr kumimoji="1" lang="en-US" altLang="ja-JP" sz="3600" dirty="0" smtClean="0"/>
          </a:p>
          <a:p>
            <a:r>
              <a:rPr kumimoji="1" lang="en-US" altLang="ja-JP" sz="3600" dirty="0" smtClean="0"/>
              <a:t>SENTAKUN</a:t>
            </a:r>
            <a:r>
              <a:rPr kumimoji="1" lang="ja-JP" altLang="en-US" sz="3600" dirty="0" smtClean="0"/>
              <a:t>の特徴</a:t>
            </a:r>
            <a:endParaRPr kumimoji="1" lang="en-US" altLang="ja-JP" sz="3600" dirty="0" smtClean="0"/>
          </a:p>
          <a:p>
            <a:r>
              <a:rPr lang="ja-JP" altLang="en-US" sz="3600" dirty="0" smtClean="0"/>
              <a:t>使い方</a:t>
            </a:r>
            <a:endParaRPr lang="en-US" altLang="ja-JP" sz="3600" dirty="0" smtClean="0"/>
          </a:p>
          <a:p>
            <a:r>
              <a:rPr kumimoji="1" lang="ja-JP" altLang="en-US" sz="3600" dirty="0" smtClean="0"/>
              <a:t>開発過程</a:t>
            </a:r>
            <a:endParaRPr kumimoji="1" lang="ja-JP" altLang="en-US" sz="3600" dirty="0"/>
          </a:p>
        </p:txBody>
      </p:sp>
      <p:sp>
        <p:nvSpPr>
          <p:cNvPr id="4" name="コンテンツ プレースホルダー 3"/>
          <p:cNvSpPr>
            <a:spLocks noGrp="1"/>
          </p:cNvSpPr>
          <p:nvPr>
            <p:ph sz="half" idx="2"/>
          </p:nvPr>
        </p:nvSpPr>
        <p:spPr/>
        <p:txBody>
          <a:bodyPr>
            <a:normAutofit/>
          </a:bodyPr>
          <a:lstStyle/>
          <a:p>
            <a:r>
              <a:rPr kumimoji="1" lang="ja-JP" altLang="en-US" sz="3600" dirty="0" smtClean="0"/>
              <a:t>プログラム内容</a:t>
            </a:r>
            <a:endParaRPr kumimoji="1" lang="en-US" altLang="ja-JP" sz="3600" dirty="0" smtClean="0"/>
          </a:p>
          <a:p>
            <a:r>
              <a:rPr kumimoji="1" lang="ja-JP" altLang="en-US" sz="3600" dirty="0" smtClean="0"/>
              <a:t>将来性</a:t>
            </a:r>
            <a:r>
              <a:rPr kumimoji="1" lang="en-US" altLang="ja-JP" sz="3600" dirty="0" smtClean="0"/>
              <a:t>/</a:t>
            </a:r>
            <a:r>
              <a:rPr kumimoji="1" lang="ja-JP" altLang="en-US" sz="3600" dirty="0" smtClean="0"/>
              <a:t>拡張性</a:t>
            </a:r>
            <a:endParaRPr kumimoji="1" lang="en-US" altLang="ja-JP" sz="3600" dirty="0" smtClean="0"/>
          </a:p>
          <a:p>
            <a:r>
              <a:rPr lang="ja-JP" altLang="en-US" sz="3600" dirty="0" smtClean="0"/>
              <a:t>ビジネス化</a:t>
            </a:r>
            <a:endParaRPr lang="en-US" altLang="ja-JP" sz="3600" dirty="0" smtClean="0"/>
          </a:p>
          <a:p>
            <a:endParaRPr kumimoji="1" lang="ja-JP" altLang="en-US" sz="3600" dirty="0"/>
          </a:p>
        </p:txBody>
      </p:sp>
    </p:spTree>
    <p:extLst>
      <p:ext uri="{BB962C8B-B14F-4D97-AF65-F5344CB8AC3E}">
        <p14:creationId xmlns:p14="http://schemas.microsoft.com/office/powerpoint/2010/main" val="3436424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212433"/>
            <a:ext cx="10515600" cy="2852737"/>
          </a:xfrm>
        </p:spPr>
        <p:txBody>
          <a:bodyPr>
            <a:normAutofit/>
          </a:bodyPr>
          <a:lstStyle/>
          <a:p>
            <a:pPr algn="ctr"/>
            <a:r>
              <a:rPr lang="ja-JP" altLang="en-US" sz="9600" b="1" dirty="0" smtClean="0"/>
              <a:t>将来性</a:t>
            </a:r>
            <a:r>
              <a:rPr lang="en-US" altLang="ja-JP" sz="9600" b="1" dirty="0" smtClean="0"/>
              <a:t>/</a:t>
            </a:r>
            <a:r>
              <a:rPr lang="ja-JP" altLang="en-US" sz="9600" b="1" dirty="0" smtClean="0"/>
              <a:t>拡張性</a:t>
            </a:r>
            <a:endParaRPr kumimoji="1" lang="ja-JP" altLang="en-US" sz="9600" b="1" dirty="0"/>
          </a:p>
        </p:txBody>
      </p:sp>
    </p:spTree>
    <p:extLst>
      <p:ext uri="{BB962C8B-B14F-4D97-AF65-F5344CB8AC3E}">
        <p14:creationId xmlns:p14="http://schemas.microsoft.com/office/powerpoint/2010/main" val="2843240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1211" y="132515"/>
            <a:ext cx="10515600" cy="1325563"/>
          </a:xfrm>
        </p:spPr>
        <p:txBody>
          <a:bodyPr>
            <a:normAutofit/>
          </a:bodyPr>
          <a:lstStyle/>
          <a:p>
            <a:r>
              <a:rPr lang="ja-JP" altLang="en-US" sz="4800" b="1" dirty="0" smtClean="0">
                <a:latin typeface="+mn-ea"/>
                <a:ea typeface="+mn-ea"/>
              </a:rPr>
              <a:t>画像の同時認識</a:t>
            </a:r>
            <a:endParaRPr kumimoji="1" lang="ja-JP" altLang="en-US" sz="4800" b="1" dirty="0">
              <a:latin typeface="+mn-ea"/>
              <a:ea typeface="+mn-ea"/>
            </a:endParaRPr>
          </a:p>
        </p:txBody>
      </p:sp>
      <p:sp>
        <p:nvSpPr>
          <p:cNvPr id="3" name="テキスト ボックス 2"/>
          <p:cNvSpPr txBox="1"/>
          <p:nvPr/>
        </p:nvSpPr>
        <p:spPr>
          <a:xfrm>
            <a:off x="617621" y="1532021"/>
            <a:ext cx="5927558" cy="2246769"/>
          </a:xfrm>
          <a:prstGeom prst="rect">
            <a:avLst/>
          </a:prstGeom>
          <a:noFill/>
        </p:spPr>
        <p:txBody>
          <a:bodyPr wrap="square" rtlCol="0">
            <a:spAutoFit/>
          </a:bodyPr>
          <a:lstStyle/>
          <a:p>
            <a:r>
              <a:rPr kumimoji="1" lang="ja-JP" altLang="en-US" sz="2800" dirty="0" smtClean="0"/>
              <a:t>現在は</a:t>
            </a:r>
            <a:r>
              <a:rPr kumimoji="1" lang="en-US" altLang="ja-JP" sz="2800" dirty="0" smtClean="0"/>
              <a:t>1</a:t>
            </a:r>
            <a:r>
              <a:rPr kumimoji="1" lang="ja-JP" altLang="en-US" sz="2800" dirty="0" smtClean="0"/>
              <a:t>回に</a:t>
            </a:r>
            <a:r>
              <a:rPr kumimoji="1" lang="en-US" altLang="ja-JP" sz="2800" dirty="0" smtClean="0"/>
              <a:t>1</a:t>
            </a:r>
            <a:r>
              <a:rPr kumimoji="1" lang="ja-JP" altLang="en-US" sz="2800" dirty="0" smtClean="0"/>
              <a:t>タグしか認識出来ないが、将来的には全てのタグを同時に認識</a:t>
            </a:r>
            <a:r>
              <a:rPr kumimoji="1" lang="ja-JP" altLang="en-US" sz="2800" dirty="0" smtClean="0"/>
              <a:t>すること</a:t>
            </a:r>
            <a:r>
              <a:rPr lang="ja-JP" altLang="en-US" sz="2800" dirty="0" smtClean="0"/>
              <a:t>を検討している</a:t>
            </a:r>
            <a:endParaRPr kumimoji="1" lang="en-US" altLang="ja-JP" sz="2800" dirty="0" smtClean="0"/>
          </a:p>
          <a:p>
            <a:r>
              <a:rPr lang="ja-JP" altLang="en-US" sz="2800" dirty="0" smtClean="0"/>
              <a:t>深層学習や</a:t>
            </a:r>
            <a:r>
              <a:rPr lang="en-US" altLang="ja-JP" sz="2800" dirty="0" smtClean="0"/>
              <a:t>AI</a:t>
            </a:r>
            <a:r>
              <a:rPr lang="ja-JP" altLang="en-US" sz="2800" dirty="0" smtClean="0"/>
              <a:t>を利用することで精度をさらに上げることも考えられる</a:t>
            </a:r>
            <a:endParaRPr kumimoji="1" lang="ja-JP" altLang="en-US" sz="2800" dirty="0"/>
          </a:p>
        </p:txBody>
      </p:sp>
      <p:pic>
        <p:nvPicPr>
          <p:cNvPr id="4" name="図 3"/>
          <p:cNvPicPr>
            <a:picLocks noChangeAspect="1"/>
          </p:cNvPicPr>
          <p:nvPr/>
        </p:nvPicPr>
        <p:blipFill>
          <a:blip r:embed="rId2"/>
          <a:stretch>
            <a:fillRect/>
          </a:stretch>
        </p:blipFill>
        <p:spPr>
          <a:xfrm>
            <a:off x="7999999" y="752424"/>
            <a:ext cx="2844465" cy="5007693"/>
          </a:xfrm>
          <a:prstGeom prst="rect">
            <a:avLst/>
          </a:prstGeom>
        </p:spPr>
      </p:pic>
    </p:spTree>
    <p:extLst>
      <p:ext uri="{BB962C8B-B14F-4D97-AF65-F5344CB8AC3E}">
        <p14:creationId xmlns:p14="http://schemas.microsoft.com/office/powerpoint/2010/main" val="1603097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custDataLst>
              <p:custData r:id="rId1"/>
            </p:custDataLst>
          </p:nvPr>
        </p:nvSpPr>
        <p:spPr>
          <a:xfrm>
            <a:off x="878304" y="721895"/>
            <a:ext cx="10295022" cy="5078313"/>
          </a:xfrm>
          <a:prstGeom prst="rect">
            <a:avLst/>
          </a:prstGeom>
          <a:noFill/>
        </p:spPr>
        <p:txBody>
          <a:bodyPr wrap="square" rtlCol="0">
            <a:spAutoFit/>
          </a:bodyPr>
          <a:lstStyle/>
          <a:p>
            <a:r>
              <a:rPr kumimoji="1" lang="ja-JP" altLang="en-US" sz="4800" b="1" dirty="0" smtClean="0"/>
              <a:t>新規言語の追加</a:t>
            </a:r>
            <a:endParaRPr kumimoji="1" lang="en-US" altLang="ja-JP" sz="4800" b="1" dirty="0" smtClean="0"/>
          </a:p>
          <a:p>
            <a:r>
              <a:rPr lang="ja-JP" altLang="en-US" sz="2800" dirty="0" smtClean="0"/>
              <a:t>新しい</a:t>
            </a:r>
            <a:r>
              <a:rPr lang="en-US" altLang="ja-JP" sz="2800" dirty="0" smtClean="0"/>
              <a:t>HTML</a:t>
            </a:r>
            <a:r>
              <a:rPr lang="ja-JP" altLang="en-US" sz="2800" dirty="0" smtClean="0"/>
              <a:t>を追加するのみなので、容易に追加が可能</a:t>
            </a:r>
            <a:endParaRPr lang="en-US" altLang="ja-JP" sz="2800" dirty="0" smtClean="0"/>
          </a:p>
          <a:p>
            <a:r>
              <a:rPr lang="en-US" altLang="ja-JP" sz="2800" dirty="0" smtClean="0"/>
              <a:t>2020</a:t>
            </a:r>
            <a:r>
              <a:rPr lang="ja-JP" altLang="en-US" sz="2800" dirty="0" smtClean="0"/>
              <a:t>年のオリンピックでは多くの外国人観光客が来日すると予測できるため、コインランドリーなどでの需要も予想できる</a:t>
            </a:r>
            <a:endParaRPr lang="en-US" altLang="ja-JP" sz="2800" dirty="0" smtClean="0"/>
          </a:p>
          <a:p>
            <a:endParaRPr kumimoji="1" lang="en-US" altLang="ja-JP" sz="2000" dirty="0"/>
          </a:p>
          <a:p>
            <a:endParaRPr lang="en-US" altLang="ja-JP" sz="2000" dirty="0" smtClean="0"/>
          </a:p>
          <a:p>
            <a:r>
              <a:rPr kumimoji="1" lang="ja-JP" altLang="en-US" sz="4800" b="1" dirty="0" smtClean="0"/>
              <a:t>新規タグの追加</a:t>
            </a:r>
            <a:endParaRPr kumimoji="1" lang="en-US" altLang="ja-JP" sz="4800" b="1" dirty="0" smtClean="0"/>
          </a:p>
          <a:p>
            <a:r>
              <a:rPr kumimoji="1" lang="ja-JP" altLang="en-US" sz="2800" dirty="0" smtClean="0"/>
              <a:t>学習次第では将来的にはどのようなタグも認識可能に</a:t>
            </a:r>
            <a:endParaRPr kumimoji="1" lang="en-US" altLang="ja-JP" sz="2800" dirty="0" smtClean="0"/>
          </a:p>
          <a:p>
            <a:r>
              <a:rPr lang="ja-JP" altLang="en-US" sz="2800" dirty="0" smtClean="0"/>
              <a:t>日本の旧洗濯タグのみならず、他国の固有の洗濯タグも認識することが出来るようになる</a:t>
            </a:r>
            <a:endParaRPr kumimoji="1" lang="en-US" altLang="ja-JP" sz="2800" dirty="0" smtClean="0"/>
          </a:p>
          <a:p>
            <a:endParaRPr kumimoji="1" lang="ja-JP" altLang="en-US" sz="2000" dirty="0"/>
          </a:p>
        </p:txBody>
      </p:sp>
    </p:spTree>
    <p:extLst>
      <p:ext uri="{BB962C8B-B14F-4D97-AF65-F5344CB8AC3E}">
        <p14:creationId xmlns:p14="http://schemas.microsoft.com/office/powerpoint/2010/main" val="4065510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689811" y="455264"/>
            <a:ext cx="6063916" cy="830997"/>
          </a:xfrm>
          <a:prstGeom prst="rect">
            <a:avLst/>
          </a:prstGeom>
          <a:noFill/>
        </p:spPr>
        <p:txBody>
          <a:bodyPr wrap="square" rtlCol="0">
            <a:spAutoFit/>
          </a:bodyPr>
          <a:lstStyle/>
          <a:p>
            <a:r>
              <a:rPr kumimoji="1" lang="ja-JP" altLang="en-US" sz="4800" b="1" dirty="0" smtClean="0"/>
              <a:t>外国の都市の追加</a:t>
            </a:r>
            <a:endParaRPr kumimoji="1" lang="en-US" altLang="ja-JP" sz="4800" b="1" dirty="0" smtClean="0"/>
          </a:p>
        </p:txBody>
      </p:sp>
      <p:sp>
        <p:nvSpPr>
          <p:cNvPr id="5" name="テキスト ボックス 4"/>
          <p:cNvSpPr txBox="1"/>
          <p:nvPr/>
        </p:nvSpPr>
        <p:spPr>
          <a:xfrm>
            <a:off x="545432" y="1965158"/>
            <a:ext cx="5967663" cy="2092881"/>
          </a:xfrm>
          <a:prstGeom prst="rect">
            <a:avLst/>
          </a:prstGeom>
          <a:noFill/>
        </p:spPr>
        <p:txBody>
          <a:bodyPr wrap="square" rtlCol="0">
            <a:spAutoFit/>
          </a:bodyPr>
          <a:lstStyle/>
          <a:p>
            <a:r>
              <a:rPr lang="en-US" altLang="ja-JP" sz="2800" dirty="0"/>
              <a:t>open weather API</a:t>
            </a:r>
            <a:r>
              <a:rPr lang="ja-JP" altLang="en-US" sz="2800" dirty="0"/>
              <a:t>は世界中の都市に対応しているので、</a:t>
            </a:r>
            <a:r>
              <a:rPr lang="en-US" altLang="ja-JP" sz="2800" dirty="0"/>
              <a:t>select</a:t>
            </a:r>
            <a:r>
              <a:rPr lang="ja-JP" altLang="en-US" sz="2800" dirty="0"/>
              <a:t>ボックスに追加すれば世界中の都市の天気を</a:t>
            </a:r>
            <a:r>
              <a:rPr lang="ja-JP" altLang="en-US" sz="2800" dirty="0" smtClean="0"/>
              <a:t>取得可することが出来ます</a:t>
            </a:r>
            <a:endParaRPr lang="ja-JP" altLang="en-US" sz="2800" dirty="0"/>
          </a:p>
          <a:p>
            <a:endParaRPr kumimoji="1" lang="ja-JP" altLang="en-US" dirty="0"/>
          </a:p>
        </p:txBody>
      </p:sp>
      <p:pic>
        <p:nvPicPr>
          <p:cNvPr id="6" name="図 5"/>
          <p:cNvPicPr>
            <a:picLocks noChangeAspect="1"/>
          </p:cNvPicPr>
          <p:nvPr/>
        </p:nvPicPr>
        <p:blipFill>
          <a:blip r:embed="rId2"/>
          <a:stretch>
            <a:fillRect/>
          </a:stretch>
        </p:blipFill>
        <p:spPr>
          <a:xfrm>
            <a:off x="7840829" y="265917"/>
            <a:ext cx="3156034" cy="5645869"/>
          </a:xfrm>
          <a:prstGeom prst="rect">
            <a:avLst/>
          </a:prstGeom>
        </p:spPr>
      </p:pic>
    </p:spTree>
    <p:extLst>
      <p:ext uri="{BB962C8B-B14F-4D97-AF65-F5344CB8AC3E}">
        <p14:creationId xmlns:p14="http://schemas.microsoft.com/office/powerpoint/2010/main" val="2688680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48916" y="401053"/>
            <a:ext cx="9075820" cy="1042736"/>
          </a:xfrm>
        </p:spPr>
        <p:txBody>
          <a:bodyPr>
            <a:normAutofit/>
          </a:bodyPr>
          <a:lstStyle/>
          <a:p>
            <a:pPr marL="0" indent="0">
              <a:buNone/>
            </a:pPr>
            <a:r>
              <a:rPr kumimoji="1" lang="ja-JP" altLang="en-US" sz="4800" b="1" dirty="0" smtClean="0"/>
              <a:t>最寄りのクリーニング店の表示</a:t>
            </a:r>
            <a:endParaRPr kumimoji="1" lang="en-US" altLang="ja-JP" sz="4800" b="1" dirty="0" smtClean="0"/>
          </a:p>
        </p:txBody>
      </p:sp>
      <p:sp>
        <p:nvSpPr>
          <p:cNvPr id="5" name="テキスト ボックス 4"/>
          <p:cNvSpPr txBox="1"/>
          <p:nvPr/>
        </p:nvSpPr>
        <p:spPr>
          <a:xfrm>
            <a:off x="513347" y="1700462"/>
            <a:ext cx="6448927" cy="2954655"/>
          </a:xfrm>
          <a:prstGeom prst="rect">
            <a:avLst/>
          </a:prstGeom>
          <a:noFill/>
        </p:spPr>
        <p:txBody>
          <a:bodyPr wrap="square" rtlCol="0">
            <a:spAutoFit/>
          </a:bodyPr>
          <a:lstStyle/>
          <a:p>
            <a:r>
              <a:rPr lang="ja-JP" altLang="en-US" sz="2800" dirty="0"/>
              <a:t>家庭での洗濯不可のタグが出た場合、</a:t>
            </a:r>
            <a:endParaRPr lang="en-US" altLang="ja-JP" sz="2800" dirty="0"/>
          </a:p>
          <a:p>
            <a:r>
              <a:rPr lang="ja-JP" altLang="en-US" sz="2800" dirty="0"/>
              <a:t>最寄りのクリーニング店を即座に</a:t>
            </a:r>
            <a:endParaRPr lang="en-US" altLang="ja-JP" sz="2800" dirty="0"/>
          </a:p>
          <a:p>
            <a:r>
              <a:rPr lang="ja-JP" altLang="en-US" sz="2800" dirty="0"/>
              <a:t>調べる</a:t>
            </a:r>
            <a:r>
              <a:rPr lang="ja-JP" altLang="en-US" sz="2800" dirty="0" smtClean="0"/>
              <a:t>機能</a:t>
            </a:r>
            <a:endParaRPr lang="en-US" altLang="ja-JP" sz="2800" dirty="0"/>
          </a:p>
          <a:p>
            <a:r>
              <a:rPr lang="en-US" altLang="ja-JP" sz="2800" dirty="0" smtClean="0"/>
              <a:t>geolocation</a:t>
            </a:r>
            <a:r>
              <a:rPr lang="ja-JP" altLang="en-US" sz="2800" dirty="0" smtClean="0"/>
              <a:t>や</a:t>
            </a:r>
            <a:r>
              <a:rPr lang="en-US" altLang="ja-JP" sz="2800" dirty="0" smtClean="0"/>
              <a:t>Google Maps API</a:t>
            </a:r>
            <a:r>
              <a:rPr lang="ja-JP" altLang="en-US" sz="2800" dirty="0" smtClean="0"/>
              <a:t>と</a:t>
            </a:r>
            <a:r>
              <a:rPr lang="ja-JP" altLang="en-US" sz="2800" dirty="0"/>
              <a:t>連動すること</a:t>
            </a:r>
            <a:r>
              <a:rPr lang="ja-JP" altLang="en-US" sz="2800" dirty="0" smtClean="0"/>
              <a:t>で、現在地から周辺</a:t>
            </a:r>
            <a:r>
              <a:rPr lang="ja-JP" altLang="en-US" sz="2800" dirty="0"/>
              <a:t>のクリーニング店を見つけることが出来る</a:t>
            </a:r>
            <a:r>
              <a:rPr lang="en-US" altLang="ja-JP" sz="2800" dirty="0"/>
              <a:t> </a:t>
            </a:r>
            <a:endParaRPr lang="ja-JP" altLang="en-US" sz="2800" dirty="0"/>
          </a:p>
          <a:p>
            <a:endParaRPr kumimoji="1" lang="ja-JP" altLang="en-US" dirty="0"/>
          </a:p>
        </p:txBody>
      </p:sp>
      <p:pic>
        <p:nvPicPr>
          <p:cNvPr id="6" name="図 5"/>
          <p:cNvPicPr>
            <a:picLocks noChangeAspect="1"/>
          </p:cNvPicPr>
          <p:nvPr/>
        </p:nvPicPr>
        <p:blipFill>
          <a:blip r:embed="rId2"/>
          <a:stretch>
            <a:fillRect/>
          </a:stretch>
        </p:blipFill>
        <p:spPr>
          <a:xfrm>
            <a:off x="6962273" y="1347537"/>
            <a:ext cx="4642307" cy="4382753"/>
          </a:xfrm>
          <a:prstGeom prst="rect">
            <a:avLst/>
          </a:prstGeom>
        </p:spPr>
      </p:pic>
    </p:spTree>
    <p:extLst>
      <p:ext uri="{BB962C8B-B14F-4D97-AF65-F5344CB8AC3E}">
        <p14:creationId xmlns:p14="http://schemas.microsoft.com/office/powerpoint/2010/main" val="2535082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b="1" dirty="0" smtClean="0">
                <a:latin typeface="+mn-ea"/>
                <a:ea typeface="+mn-ea"/>
              </a:rPr>
              <a:t>ビジネス化</a:t>
            </a:r>
            <a:endParaRPr kumimoji="1" lang="ja-JP" altLang="en-US" sz="4800" b="1" dirty="0">
              <a:latin typeface="+mn-ea"/>
              <a:ea typeface="+mn-ea"/>
            </a:endParaRPr>
          </a:p>
        </p:txBody>
      </p:sp>
      <p:sp>
        <p:nvSpPr>
          <p:cNvPr id="3" name="コンテンツ プレースホルダー 2"/>
          <p:cNvSpPr>
            <a:spLocks noGrp="1"/>
          </p:cNvSpPr>
          <p:nvPr>
            <p:ph idx="1"/>
          </p:nvPr>
        </p:nvSpPr>
        <p:spPr/>
        <p:txBody>
          <a:bodyPr/>
          <a:lstStyle/>
          <a:p>
            <a:pPr marL="0" indent="0">
              <a:buNone/>
            </a:pPr>
            <a:r>
              <a:rPr lang="ja-JP" altLang="en-US" b="1" dirty="0" smtClean="0"/>
              <a:t>追加言語の有料化</a:t>
            </a:r>
            <a:endParaRPr lang="en-US" altLang="ja-JP" b="1" dirty="0" smtClean="0"/>
          </a:p>
          <a:p>
            <a:pPr marL="0" indent="0">
              <a:buNone/>
            </a:pPr>
            <a:r>
              <a:rPr kumimoji="1" lang="ja-JP" altLang="en-US" sz="2000" dirty="0" smtClean="0"/>
              <a:t>新規言語の追加を有料にする</a:t>
            </a:r>
            <a:endParaRPr kumimoji="1" lang="en-US" altLang="ja-JP" sz="2000" dirty="0" smtClean="0"/>
          </a:p>
          <a:p>
            <a:pPr marL="0" indent="0">
              <a:buNone/>
            </a:pPr>
            <a:endParaRPr lang="en-US" altLang="ja-JP" sz="2000" dirty="0"/>
          </a:p>
          <a:p>
            <a:pPr marL="0" indent="0">
              <a:buNone/>
            </a:pPr>
            <a:r>
              <a:rPr kumimoji="1" lang="ja-JP" altLang="en-US" b="1" dirty="0" smtClean="0"/>
              <a:t>各地域のクリーニング店との提携</a:t>
            </a:r>
            <a:endParaRPr kumimoji="1" lang="en-US" altLang="ja-JP" b="1" dirty="0" smtClean="0"/>
          </a:p>
          <a:p>
            <a:pPr marL="0" indent="0">
              <a:buNone/>
            </a:pPr>
            <a:r>
              <a:rPr kumimoji="1" lang="ja-JP" altLang="en-US" sz="2000" dirty="0" smtClean="0"/>
              <a:t>クリーニング店の広告や、割引券の提供などを行うことも出来る</a:t>
            </a:r>
            <a:endParaRPr kumimoji="1" lang="en-US" altLang="ja-JP" sz="2000" dirty="0" smtClean="0"/>
          </a:p>
        </p:txBody>
      </p:sp>
    </p:spTree>
    <p:extLst>
      <p:ext uri="{BB962C8B-B14F-4D97-AF65-F5344CB8AC3E}">
        <p14:creationId xmlns:p14="http://schemas.microsoft.com/office/powerpoint/2010/main" val="1302838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1430" y="1204412"/>
            <a:ext cx="10515600" cy="2852737"/>
          </a:xfrm>
        </p:spPr>
        <p:txBody>
          <a:bodyPr>
            <a:normAutofit/>
          </a:bodyPr>
          <a:lstStyle/>
          <a:p>
            <a:pPr algn="ctr"/>
            <a:r>
              <a:rPr kumimoji="1" lang="ja-JP" altLang="en-US" sz="9600" b="1" dirty="0" smtClean="0"/>
              <a:t>コンセプト</a:t>
            </a:r>
            <a:endParaRPr kumimoji="1" lang="ja-JP" altLang="en-US" sz="9600" b="1" dirty="0"/>
          </a:p>
        </p:txBody>
      </p:sp>
    </p:spTree>
    <p:extLst>
      <p:ext uri="{BB962C8B-B14F-4D97-AF65-F5344CB8AC3E}">
        <p14:creationId xmlns:p14="http://schemas.microsoft.com/office/powerpoint/2010/main" val="2071490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雲形吹き出し 4"/>
          <p:cNvSpPr/>
          <p:nvPr/>
        </p:nvSpPr>
        <p:spPr>
          <a:xfrm>
            <a:off x="104273" y="280738"/>
            <a:ext cx="4852738" cy="2558714"/>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rPr>
              <a:t>一人暮らしを始めたけどタグの意味がわからない</a:t>
            </a:r>
            <a:r>
              <a:rPr kumimoji="1" lang="en-US" altLang="ja-JP" sz="2800" dirty="0" smtClean="0">
                <a:solidFill>
                  <a:schemeClr val="tx1"/>
                </a:solidFill>
              </a:rPr>
              <a:t>…</a:t>
            </a:r>
            <a:endParaRPr kumimoji="1" lang="ja-JP" altLang="en-US" sz="2800" dirty="0">
              <a:solidFill>
                <a:schemeClr val="tx1"/>
              </a:solidFill>
            </a:endParaRPr>
          </a:p>
        </p:txBody>
      </p:sp>
      <p:sp>
        <p:nvSpPr>
          <p:cNvPr id="6" name="雲形吹き出し 5"/>
          <p:cNvSpPr/>
          <p:nvPr/>
        </p:nvSpPr>
        <p:spPr>
          <a:xfrm>
            <a:off x="4090737" y="2101516"/>
            <a:ext cx="3673641" cy="2317752"/>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rPr>
              <a:t>説明の漢字が読めない</a:t>
            </a:r>
            <a:r>
              <a:rPr lang="en-US" altLang="ja-JP" sz="2800" dirty="0">
                <a:solidFill>
                  <a:schemeClr val="tx1"/>
                </a:solidFill>
              </a:rPr>
              <a:t>…</a:t>
            </a:r>
            <a:endParaRPr kumimoji="1" lang="ja-JP" altLang="en-US" sz="2800" dirty="0">
              <a:solidFill>
                <a:schemeClr val="tx1"/>
              </a:solidFill>
            </a:endParaRPr>
          </a:p>
        </p:txBody>
      </p:sp>
      <p:sp>
        <p:nvSpPr>
          <p:cNvPr id="7" name="雲形吹き出し 6"/>
          <p:cNvSpPr/>
          <p:nvPr/>
        </p:nvSpPr>
        <p:spPr>
          <a:xfrm>
            <a:off x="8157410" y="549275"/>
            <a:ext cx="3593432" cy="2907799"/>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rPr>
              <a:t>また洗濯物が雨で濡れてしまった</a:t>
            </a:r>
            <a:r>
              <a:rPr lang="en-US" altLang="ja-JP" sz="2800" dirty="0" smtClean="0">
                <a:solidFill>
                  <a:schemeClr val="tx1"/>
                </a:solidFill>
              </a:rPr>
              <a:t>…</a:t>
            </a:r>
            <a:endParaRPr kumimoji="1" lang="ja-JP" altLang="en-US" sz="2800" dirty="0">
              <a:solidFill>
                <a:schemeClr val="tx1"/>
              </a:solidFill>
            </a:endParaRPr>
          </a:p>
        </p:txBody>
      </p:sp>
      <p:sp>
        <p:nvSpPr>
          <p:cNvPr id="8" name="テキスト ボックス 7"/>
          <p:cNvSpPr txBox="1"/>
          <p:nvPr/>
        </p:nvSpPr>
        <p:spPr>
          <a:xfrm>
            <a:off x="1090862" y="4716047"/>
            <a:ext cx="9865894" cy="1015663"/>
          </a:xfrm>
          <a:prstGeom prst="rect">
            <a:avLst/>
          </a:prstGeom>
          <a:noFill/>
        </p:spPr>
        <p:txBody>
          <a:bodyPr wrap="square" rtlCol="0">
            <a:spAutoFit/>
          </a:bodyPr>
          <a:lstStyle/>
          <a:p>
            <a:pPr algn="ctr"/>
            <a:r>
              <a:rPr lang="ja-JP" altLang="en-US" sz="6000" dirty="0" smtClean="0"/>
              <a:t>数えきれない</a:t>
            </a:r>
            <a:r>
              <a:rPr lang="ja-JP" altLang="en-US" sz="6000" dirty="0"/>
              <a:t>洗濯</a:t>
            </a:r>
            <a:r>
              <a:rPr lang="ja-JP" altLang="en-US" sz="6000" dirty="0" smtClean="0"/>
              <a:t>の悩み</a:t>
            </a:r>
            <a:r>
              <a:rPr lang="en-US" altLang="ja-JP" sz="6000" dirty="0" smtClean="0"/>
              <a:t>…</a:t>
            </a:r>
            <a:endParaRPr kumimoji="1" lang="ja-JP" altLang="en-US" sz="6000" dirty="0"/>
          </a:p>
        </p:txBody>
      </p:sp>
    </p:spTree>
    <p:extLst>
      <p:ext uri="{BB962C8B-B14F-4D97-AF65-F5344CB8AC3E}">
        <p14:creationId xmlns:p14="http://schemas.microsoft.com/office/powerpoint/2010/main" val="2624118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510172"/>
            <a:ext cx="10515600" cy="476417"/>
          </a:xfrm>
        </p:spPr>
        <p:txBody>
          <a:bodyPr>
            <a:noAutofit/>
          </a:bodyPr>
          <a:lstStyle/>
          <a:p>
            <a:pPr marL="0" indent="0">
              <a:buNone/>
            </a:pPr>
            <a:r>
              <a:rPr kumimoji="1" lang="ja-JP" altLang="en-US" sz="4400" b="1" dirty="0" smtClean="0"/>
              <a:t>実際の声</a:t>
            </a:r>
            <a:endParaRPr kumimoji="1" lang="ja-JP" altLang="en-US" sz="4400" b="1" dirty="0"/>
          </a:p>
        </p:txBody>
      </p:sp>
      <p:sp>
        <p:nvSpPr>
          <p:cNvPr id="4" name="テキスト ボックス 3"/>
          <p:cNvSpPr txBox="1"/>
          <p:nvPr/>
        </p:nvSpPr>
        <p:spPr>
          <a:xfrm>
            <a:off x="854242" y="1595825"/>
            <a:ext cx="10375232" cy="954107"/>
          </a:xfrm>
          <a:prstGeom prst="rect">
            <a:avLst/>
          </a:prstGeom>
          <a:noFill/>
        </p:spPr>
        <p:txBody>
          <a:bodyPr wrap="square" rtlCol="0">
            <a:spAutoFit/>
          </a:bodyPr>
          <a:lstStyle/>
          <a:p>
            <a:r>
              <a:rPr lang="ja-JP" altLang="en-US" sz="2800" dirty="0"/>
              <a:t>タグ</a:t>
            </a:r>
            <a:r>
              <a:rPr lang="ja-JP" altLang="en-US" sz="2800" dirty="0" smtClean="0"/>
              <a:t>の意味は解らないが、ネットの一覧から探すのが面倒　</a:t>
            </a:r>
            <a:r>
              <a:rPr kumimoji="1" lang="ja-JP" altLang="en-US" sz="2800" dirty="0" smtClean="0"/>
              <a:t>　　</a:t>
            </a:r>
            <a:endParaRPr kumimoji="1" lang="en-US" altLang="ja-JP" sz="2800" dirty="0" smtClean="0"/>
          </a:p>
          <a:p>
            <a:r>
              <a:rPr kumimoji="1" lang="ja-JP" altLang="en-US" sz="2800" dirty="0" smtClean="0"/>
              <a:t>専門学生 </a:t>
            </a:r>
            <a:r>
              <a:rPr kumimoji="1" lang="en-US" altLang="ja-JP" sz="2800" dirty="0" smtClean="0"/>
              <a:t>(19)</a:t>
            </a:r>
            <a:endParaRPr kumimoji="1" lang="ja-JP" altLang="en-US" sz="2800" dirty="0"/>
          </a:p>
        </p:txBody>
      </p:sp>
      <p:sp>
        <p:nvSpPr>
          <p:cNvPr id="5" name="テキスト ボックス 4"/>
          <p:cNvSpPr txBox="1"/>
          <p:nvPr/>
        </p:nvSpPr>
        <p:spPr>
          <a:xfrm>
            <a:off x="838200" y="2984629"/>
            <a:ext cx="10391274" cy="954107"/>
          </a:xfrm>
          <a:prstGeom prst="rect">
            <a:avLst/>
          </a:prstGeom>
          <a:noFill/>
        </p:spPr>
        <p:txBody>
          <a:bodyPr wrap="square" rtlCol="0">
            <a:spAutoFit/>
          </a:bodyPr>
          <a:lstStyle/>
          <a:p>
            <a:r>
              <a:rPr kumimoji="1" lang="ja-JP" altLang="en-US" sz="2800" dirty="0" smtClean="0"/>
              <a:t>日本の洗濯タグは漢字が書かれているのもあってわからない　　</a:t>
            </a:r>
            <a:endParaRPr kumimoji="1" lang="en-US" altLang="ja-JP" sz="2800" dirty="0" smtClean="0"/>
          </a:p>
          <a:p>
            <a:r>
              <a:rPr kumimoji="1" lang="ja-JP" altLang="en-US" sz="2800" dirty="0" smtClean="0"/>
              <a:t>留学生 </a:t>
            </a:r>
            <a:r>
              <a:rPr kumimoji="1" lang="en-US" altLang="ja-JP" sz="2800" dirty="0" smtClean="0"/>
              <a:t>(22)</a:t>
            </a:r>
            <a:endParaRPr kumimoji="1" lang="ja-JP" altLang="en-US" sz="2800" dirty="0"/>
          </a:p>
        </p:txBody>
      </p:sp>
      <p:sp>
        <p:nvSpPr>
          <p:cNvPr id="6" name="テキスト ボックス 5"/>
          <p:cNvSpPr txBox="1"/>
          <p:nvPr/>
        </p:nvSpPr>
        <p:spPr>
          <a:xfrm>
            <a:off x="838200" y="4373433"/>
            <a:ext cx="10375232" cy="954107"/>
          </a:xfrm>
          <a:prstGeom prst="rect">
            <a:avLst/>
          </a:prstGeom>
          <a:noFill/>
        </p:spPr>
        <p:txBody>
          <a:bodyPr wrap="square" rtlCol="0">
            <a:spAutoFit/>
          </a:bodyPr>
          <a:lstStyle/>
          <a:p>
            <a:r>
              <a:rPr kumimoji="1" lang="ja-JP" altLang="en-US" sz="2800" dirty="0" smtClean="0"/>
              <a:t>新しい洗濯タグの意味をまだ覚えれていない　　　　　　　　　　</a:t>
            </a:r>
            <a:endParaRPr kumimoji="1" lang="en-US" altLang="ja-JP" sz="2800" dirty="0" smtClean="0"/>
          </a:p>
          <a:p>
            <a:r>
              <a:rPr lang="ja-JP" altLang="en-US" sz="2800" dirty="0" smtClean="0"/>
              <a:t>主婦 </a:t>
            </a:r>
            <a:r>
              <a:rPr lang="en-US" altLang="ja-JP" sz="2800" dirty="0" smtClean="0"/>
              <a:t>(50)</a:t>
            </a:r>
            <a:endParaRPr kumimoji="1" lang="ja-JP" altLang="en-US" sz="2800" dirty="0"/>
          </a:p>
        </p:txBody>
      </p:sp>
    </p:spTree>
    <p:extLst>
      <p:ext uri="{BB962C8B-B14F-4D97-AF65-F5344CB8AC3E}">
        <p14:creationId xmlns:p14="http://schemas.microsoft.com/office/powerpoint/2010/main" val="2831734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93032" y="1063625"/>
            <a:ext cx="11646568" cy="4351338"/>
          </a:xfrm>
        </p:spPr>
        <p:txBody>
          <a:bodyPr/>
          <a:lstStyle/>
          <a:p>
            <a:pPr marL="0" indent="0" algn="ctr">
              <a:buNone/>
            </a:pPr>
            <a:r>
              <a:rPr kumimoji="1" lang="ja-JP" altLang="en-US" sz="5400" dirty="0" smtClean="0"/>
              <a:t>瞬時にタグの意味が解って</a:t>
            </a:r>
            <a:endParaRPr kumimoji="1" lang="en-US" altLang="ja-JP" sz="5400" dirty="0" smtClean="0"/>
          </a:p>
          <a:p>
            <a:pPr marL="0" indent="0" algn="ctr">
              <a:buNone/>
            </a:pPr>
            <a:r>
              <a:rPr lang="ja-JP" altLang="en-US" sz="5400" dirty="0" smtClean="0"/>
              <a:t>多言語に対応していて</a:t>
            </a:r>
            <a:endParaRPr lang="en-US" altLang="ja-JP" sz="5400" dirty="0" smtClean="0"/>
          </a:p>
          <a:p>
            <a:pPr marL="0" indent="0" algn="ctr">
              <a:buNone/>
            </a:pPr>
            <a:r>
              <a:rPr lang="ja-JP" altLang="en-US" sz="5400" dirty="0"/>
              <a:t>天気</a:t>
            </a:r>
            <a:r>
              <a:rPr lang="ja-JP" altLang="en-US" sz="5400" dirty="0" smtClean="0"/>
              <a:t>もわかる</a:t>
            </a:r>
            <a:endParaRPr lang="en-US" altLang="ja-JP" sz="5400" dirty="0" smtClean="0"/>
          </a:p>
          <a:p>
            <a:pPr marL="0" indent="0" algn="ctr">
              <a:buNone/>
            </a:pPr>
            <a:r>
              <a:rPr lang="ja-JP" altLang="en-US" sz="5400" dirty="0" smtClean="0"/>
              <a:t>そんなアプリケーションを作ろう！</a:t>
            </a:r>
            <a:endParaRPr lang="en-US" altLang="ja-JP" sz="5400" dirty="0" smtClean="0"/>
          </a:p>
          <a:p>
            <a:pPr marL="0" indent="0" algn="ctr">
              <a:buNone/>
            </a:pPr>
            <a:endParaRPr kumimoji="1" lang="ja-JP" altLang="en-US" dirty="0"/>
          </a:p>
        </p:txBody>
      </p:sp>
    </p:spTree>
    <p:extLst>
      <p:ext uri="{BB962C8B-B14F-4D97-AF65-F5344CB8AC3E}">
        <p14:creationId xmlns:p14="http://schemas.microsoft.com/office/powerpoint/2010/main" val="4196792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3468" y="723149"/>
            <a:ext cx="10515600" cy="2852737"/>
          </a:xfrm>
        </p:spPr>
        <p:txBody>
          <a:bodyPr>
            <a:normAutofit/>
          </a:bodyPr>
          <a:lstStyle/>
          <a:p>
            <a:pPr algn="ctr"/>
            <a:r>
              <a:rPr kumimoji="1" lang="en-US" altLang="ja-JP" sz="9600" b="1" dirty="0" smtClean="0"/>
              <a:t>SENTAKUN</a:t>
            </a:r>
            <a:r>
              <a:rPr kumimoji="1" lang="ja-JP" altLang="en-US" sz="9600" b="1" dirty="0" smtClean="0"/>
              <a:t>の特徴</a:t>
            </a:r>
            <a:endParaRPr kumimoji="1" lang="ja-JP" altLang="en-US" sz="9600" b="1" dirty="0"/>
          </a:p>
        </p:txBody>
      </p:sp>
    </p:spTree>
    <p:extLst>
      <p:ext uri="{BB962C8B-B14F-4D97-AF65-F5344CB8AC3E}">
        <p14:creationId xmlns:p14="http://schemas.microsoft.com/office/powerpoint/2010/main" val="2507167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42737" y="762001"/>
            <a:ext cx="3433010" cy="3184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dirty="0" smtClean="0">
                <a:solidFill>
                  <a:schemeClr val="tx1"/>
                </a:solidFill>
              </a:rPr>
              <a:t>画像認識を使用</a:t>
            </a:r>
            <a:endParaRPr kumimoji="1" lang="ja-JP" altLang="en-US" sz="5400" dirty="0">
              <a:solidFill>
                <a:schemeClr val="tx1"/>
              </a:solidFill>
            </a:endParaRPr>
          </a:p>
        </p:txBody>
      </p:sp>
      <p:sp>
        <p:nvSpPr>
          <p:cNvPr id="5" name="右矢印 4"/>
          <p:cNvSpPr/>
          <p:nvPr/>
        </p:nvSpPr>
        <p:spPr>
          <a:xfrm>
            <a:off x="5209673" y="1989222"/>
            <a:ext cx="1676400" cy="114701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620000" y="818149"/>
            <a:ext cx="3384884" cy="31843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smtClean="0">
                <a:solidFill>
                  <a:schemeClr val="tx1"/>
                </a:solidFill>
              </a:rPr>
              <a:t>今知りたいタグを即座に検索</a:t>
            </a:r>
            <a:endParaRPr kumimoji="1" lang="ja-JP" altLang="en-US" sz="4800" dirty="0">
              <a:solidFill>
                <a:schemeClr val="tx1"/>
              </a:solidFill>
            </a:endParaRPr>
          </a:p>
        </p:txBody>
      </p:sp>
      <p:sp>
        <p:nvSpPr>
          <p:cNvPr id="7" name="テキスト ボックス 6"/>
          <p:cNvSpPr txBox="1"/>
          <p:nvPr/>
        </p:nvSpPr>
        <p:spPr>
          <a:xfrm>
            <a:off x="697832" y="4435642"/>
            <a:ext cx="10186736" cy="830997"/>
          </a:xfrm>
          <a:prstGeom prst="rect">
            <a:avLst/>
          </a:prstGeom>
          <a:noFill/>
        </p:spPr>
        <p:txBody>
          <a:bodyPr wrap="square" rtlCol="0">
            <a:spAutoFit/>
          </a:bodyPr>
          <a:lstStyle/>
          <a:p>
            <a:pPr algn="ctr"/>
            <a:r>
              <a:rPr kumimoji="1" lang="ja-JP" altLang="en-US" sz="4800" dirty="0" smtClean="0"/>
              <a:t>一覧からタグを探す必要が無い</a:t>
            </a:r>
            <a:endParaRPr kumimoji="1" lang="ja-JP" altLang="en-US" sz="4800" dirty="0"/>
          </a:p>
        </p:txBody>
      </p:sp>
    </p:spTree>
    <p:extLst>
      <p:ext uri="{BB962C8B-B14F-4D97-AF65-F5344CB8AC3E}">
        <p14:creationId xmlns:p14="http://schemas.microsoft.com/office/powerpoint/2010/main" val="5449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sz="half" idx="2"/>
          </p:nvPr>
        </p:nvSpPr>
        <p:spPr>
          <a:xfrm>
            <a:off x="6212306" y="1098884"/>
            <a:ext cx="5181600" cy="4351338"/>
          </a:xfrm>
        </p:spPr>
        <p:txBody>
          <a:bodyPr>
            <a:noAutofit/>
          </a:bodyPr>
          <a:lstStyle/>
          <a:p>
            <a:pPr marL="0" indent="0">
              <a:buNone/>
            </a:pPr>
            <a:r>
              <a:rPr kumimoji="1" lang="ja-JP" altLang="en-US" sz="3600" dirty="0" smtClean="0"/>
              <a:t>既存のアプリケーションは、</a:t>
            </a:r>
            <a:endParaRPr kumimoji="1" lang="en-US" altLang="ja-JP" sz="3600" dirty="0" smtClean="0"/>
          </a:p>
          <a:p>
            <a:pPr marL="0" indent="0">
              <a:buNone/>
            </a:pPr>
            <a:r>
              <a:rPr lang="ja-JP" altLang="en-US" sz="3600" dirty="0" smtClean="0"/>
              <a:t>タグを一覧から探さなければならなかった</a:t>
            </a:r>
            <a:endParaRPr lang="en-US" altLang="ja-JP" sz="3600" dirty="0" smtClean="0"/>
          </a:p>
          <a:p>
            <a:pPr marL="0" indent="0">
              <a:buNone/>
            </a:pPr>
            <a:endParaRPr kumimoji="1" lang="en-US" altLang="ja-JP" sz="3600" dirty="0"/>
          </a:p>
          <a:p>
            <a:pPr marL="0" indent="0">
              <a:buNone/>
            </a:pPr>
            <a:r>
              <a:rPr lang="ja-JP" altLang="en-US" sz="3600" dirty="0" smtClean="0"/>
              <a:t>しかし</a:t>
            </a:r>
            <a:r>
              <a:rPr lang="en-US" altLang="ja-JP" sz="3600" dirty="0" smtClean="0"/>
              <a:t>SENTAKUN</a:t>
            </a:r>
            <a:r>
              <a:rPr lang="ja-JP" altLang="en-US" sz="3600" dirty="0" smtClean="0"/>
              <a:t>なら知りたいタグをスマホで撮影するだけ</a:t>
            </a:r>
            <a:endParaRPr kumimoji="1" lang="ja-JP" altLang="en-US" sz="3600" dirty="0"/>
          </a:p>
        </p:txBody>
      </p:sp>
      <p:pic>
        <p:nvPicPr>
          <p:cNvPr id="7" name="図 6"/>
          <p:cNvPicPr>
            <a:picLocks noChangeAspect="1"/>
          </p:cNvPicPr>
          <p:nvPr/>
        </p:nvPicPr>
        <p:blipFill>
          <a:blip r:embed="rId2"/>
          <a:stretch>
            <a:fillRect/>
          </a:stretch>
        </p:blipFill>
        <p:spPr>
          <a:xfrm>
            <a:off x="536408" y="502839"/>
            <a:ext cx="2247900" cy="4486275"/>
          </a:xfrm>
          <a:prstGeom prst="rect">
            <a:avLst/>
          </a:prstGeom>
        </p:spPr>
      </p:pic>
      <p:pic>
        <p:nvPicPr>
          <p:cNvPr id="8" name="図 7"/>
          <p:cNvPicPr>
            <a:picLocks noChangeAspect="1"/>
          </p:cNvPicPr>
          <p:nvPr/>
        </p:nvPicPr>
        <p:blipFill>
          <a:blip r:embed="rId3"/>
          <a:stretch>
            <a:fillRect/>
          </a:stretch>
        </p:blipFill>
        <p:spPr>
          <a:xfrm>
            <a:off x="3316830" y="502838"/>
            <a:ext cx="2547439" cy="4486275"/>
          </a:xfrm>
          <a:prstGeom prst="rect">
            <a:avLst/>
          </a:prstGeom>
        </p:spPr>
      </p:pic>
      <p:sp>
        <p:nvSpPr>
          <p:cNvPr id="9" name="テキスト ボックス 8"/>
          <p:cNvSpPr txBox="1"/>
          <p:nvPr/>
        </p:nvSpPr>
        <p:spPr>
          <a:xfrm>
            <a:off x="720893" y="4939979"/>
            <a:ext cx="2247900" cy="523220"/>
          </a:xfrm>
          <a:prstGeom prst="rect">
            <a:avLst/>
          </a:prstGeom>
          <a:noFill/>
        </p:spPr>
        <p:txBody>
          <a:bodyPr wrap="square" rtlCol="0">
            <a:spAutoFit/>
          </a:bodyPr>
          <a:lstStyle/>
          <a:p>
            <a:r>
              <a:rPr lang="ja-JP" altLang="en-US" sz="2800" dirty="0" smtClean="0"/>
              <a:t>洗濯だより</a:t>
            </a:r>
            <a:endParaRPr kumimoji="1" lang="ja-JP" altLang="en-US" sz="2800" dirty="0"/>
          </a:p>
        </p:txBody>
      </p:sp>
      <p:sp>
        <p:nvSpPr>
          <p:cNvPr id="10" name="テキスト ボックス 9"/>
          <p:cNvSpPr txBox="1"/>
          <p:nvPr/>
        </p:nvSpPr>
        <p:spPr>
          <a:xfrm>
            <a:off x="3501315" y="4939979"/>
            <a:ext cx="2547439" cy="523220"/>
          </a:xfrm>
          <a:prstGeom prst="rect">
            <a:avLst/>
          </a:prstGeom>
          <a:noFill/>
        </p:spPr>
        <p:txBody>
          <a:bodyPr wrap="square" rtlCol="0">
            <a:spAutoFit/>
          </a:bodyPr>
          <a:lstStyle/>
          <a:p>
            <a:r>
              <a:rPr kumimoji="1" lang="ja-JP" altLang="en-US" sz="2800" dirty="0" smtClean="0"/>
              <a:t>これ洗える？</a:t>
            </a:r>
            <a:endParaRPr kumimoji="1" lang="ja-JP" altLang="en-US" sz="2800" dirty="0"/>
          </a:p>
        </p:txBody>
      </p:sp>
    </p:spTree>
    <p:extLst>
      <p:ext uri="{BB962C8B-B14F-4D97-AF65-F5344CB8AC3E}">
        <p14:creationId xmlns:p14="http://schemas.microsoft.com/office/powerpoint/2010/main" val="3408702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ceea020a-fa73-45c3-a18a-8e49be1ab2df" Revision="1" Stencil="System.MyShapes" StencilVersion="1.0"/>
</Control>
</file>

<file path=customXml/itemProps1.xml><?xml version="1.0" encoding="utf-8"?>
<ds:datastoreItem xmlns:ds="http://schemas.openxmlformats.org/officeDocument/2006/customXml" ds:itemID="{652699AF-2FFC-4AF5-84F1-6C582FFB9FE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4528</TotalTime>
  <Words>601</Words>
  <Application>Microsoft Office PowerPoint</Application>
  <PresentationFormat>ワイド画面</PresentationFormat>
  <Paragraphs>120</Paragraphs>
  <Slides>25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25</vt:i4>
      </vt:variant>
    </vt:vector>
  </HeadingPairs>
  <TitlesOfParts>
    <vt:vector size="29" baseType="lpstr">
      <vt:lpstr>游ゴシック</vt:lpstr>
      <vt:lpstr>游ゴシック Light</vt:lpstr>
      <vt:lpstr>Arial</vt:lpstr>
      <vt:lpstr>Office テーマ</vt:lpstr>
      <vt:lpstr>PowerPoint プレゼンテーション</vt:lpstr>
      <vt:lpstr>目次</vt:lpstr>
      <vt:lpstr>コンセプト</vt:lpstr>
      <vt:lpstr>PowerPoint プレゼンテーション</vt:lpstr>
      <vt:lpstr>PowerPoint プレゼンテーション</vt:lpstr>
      <vt:lpstr>PowerPoint プレゼンテーション</vt:lpstr>
      <vt:lpstr>SENTAKUNの特徴</vt:lpstr>
      <vt:lpstr>PowerPoint プレゼンテーション</vt:lpstr>
      <vt:lpstr>PowerPoint プレゼンテーション</vt:lpstr>
      <vt:lpstr>PowerPoint プレゼンテーション</vt:lpstr>
      <vt:lpstr>PowerPoint プレゼンテーション</vt:lpstr>
      <vt:lpstr>使い方</vt:lpstr>
      <vt:lpstr>使い方　– Mainページ -</vt:lpstr>
      <vt:lpstr>使い方 – Libraryページ -</vt:lpstr>
      <vt:lpstr>使い方 – Weatherページ -</vt:lpstr>
      <vt:lpstr>開発過程</vt:lpstr>
      <vt:lpstr>PowerPoint プレゼンテーション</vt:lpstr>
      <vt:lpstr>プログラム内容</vt:lpstr>
      <vt:lpstr>PowerPoint プレゼンテーション</vt:lpstr>
      <vt:lpstr>将来性/拡張性</vt:lpstr>
      <vt:lpstr>画像の同時認識</vt:lpstr>
      <vt:lpstr>PowerPoint プレゼンテーション</vt:lpstr>
      <vt:lpstr>PowerPoint プレゼンテーション</vt:lpstr>
      <vt:lpstr>PowerPoint プレゼンテーション</vt:lpstr>
      <vt:lpstr>ビジネス化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Windows ユーザー</cp:lastModifiedBy>
  <cp:revision>51</cp:revision>
  <dcterms:created xsi:type="dcterms:W3CDTF">2018-10-03T12:44:00Z</dcterms:created>
  <dcterms:modified xsi:type="dcterms:W3CDTF">2018-10-09T05:44:34Z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